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9"/>
  </p:notesMasterIdLst>
  <p:handoutMasterIdLst>
    <p:handoutMasterId r:id="rId50"/>
  </p:handoutMasterIdLst>
  <p:sldIdLst>
    <p:sldId id="256" r:id="rId2"/>
    <p:sldId id="287" r:id="rId3"/>
    <p:sldId id="329" r:id="rId4"/>
    <p:sldId id="283" r:id="rId5"/>
    <p:sldId id="288" r:id="rId6"/>
    <p:sldId id="289" r:id="rId7"/>
    <p:sldId id="315" r:id="rId8"/>
    <p:sldId id="281" r:id="rId9"/>
    <p:sldId id="270" r:id="rId10"/>
    <p:sldId id="296" r:id="rId11"/>
    <p:sldId id="316" r:id="rId12"/>
    <p:sldId id="297" r:id="rId13"/>
    <p:sldId id="298" r:id="rId14"/>
    <p:sldId id="301" r:id="rId15"/>
    <p:sldId id="284" r:id="rId16"/>
    <p:sldId id="286" r:id="rId17"/>
    <p:sldId id="291" r:id="rId18"/>
    <p:sldId id="302" r:id="rId19"/>
    <p:sldId id="317" r:id="rId20"/>
    <p:sldId id="299" r:id="rId21"/>
    <p:sldId id="320" r:id="rId22"/>
    <p:sldId id="321" r:id="rId23"/>
    <p:sldId id="324" r:id="rId24"/>
    <p:sldId id="323" r:id="rId25"/>
    <p:sldId id="325" r:id="rId26"/>
    <p:sldId id="322" r:id="rId27"/>
    <p:sldId id="326" r:id="rId28"/>
    <p:sldId id="327" r:id="rId29"/>
    <p:sldId id="305" r:id="rId30"/>
    <p:sldId id="306" r:id="rId31"/>
    <p:sldId id="308" r:id="rId32"/>
    <p:sldId id="282" r:id="rId33"/>
    <p:sldId id="266" r:id="rId34"/>
    <p:sldId id="303" r:id="rId35"/>
    <p:sldId id="304" r:id="rId36"/>
    <p:sldId id="295" r:id="rId37"/>
    <p:sldId id="309" r:id="rId38"/>
    <p:sldId id="310" r:id="rId39"/>
    <p:sldId id="311" r:id="rId40"/>
    <p:sldId id="312" r:id="rId41"/>
    <p:sldId id="313" r:id="rId42"/>
    <p:sldId id="314" r:id="rId43"/>
    <p:sldId id="263" r:id="rId44"/>
    <p:sldId id="275" r:id="rId45"/>
    <p:sldId id="272" r:id="rId46"/>
    <p:sldId id="278" r:id="rId47"/>
    <p:sldId id="400" r:id="rId48"/>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sculli, Diana" initials="PD" lastIdx="1" clrIdx="0">
    <p:extLst>
      <p:ext uri="{19B8F6BF-5375-455C-9EA6-DF929625EA0E}">
        <p15:presenceInfo xmlns:p15="http://schemas.microsoft.com/office/powerpoint/2012/main" userId="S-1-5-21-2017986614-23424109-2091147243-34936" providerId="AD"/>
      </p:ext>
    </p:extLst>
  </p:cmAuthor>
  <p:cmAuthor id="2" name="Thomas, Pheobie" initials="TP" lastIdx="3" clrIdx="1">
    <p:extLst>
      <p:ext uri="{19B8F6BF-5375-455C-9EA6-DF929625EA0E}">
        <p15:presenceInfo xmlns:p15="http://schemas.microsoft.com/office/powerpoint/2012/main" userId="S-1-5-21-2017986614-23424109-2091147243-405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79178" autoAdjust="0"/>
  </p:normalViewPr>
  <p:slideViewPr>
    <p:cSldViewPr snapToGrid="0">
      <p:cViewPr varScale="1">
        <p:scale>
          <a:sx n="68" d="100"/>
          <a:sy n="68" d="100"/>
        </p:scale>
        <p:origin x="1264" y="6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9" d="100"/>
          <a:sy n="89" d="100"/>
        </p:scale>
        <p:origin x="3788"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B0FEF2-58AB-4E5D-98FC-CE9274A28945}"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631A06A3-E767-459D-BF7D-ECA502086B10}">
      <dgm:prSet phldrT="[Text]"/>
      <dgm:spPr>
        <a:solidFill>
          <a:schemeClr val="accent1">
            <a:lumMod val="50000"/>
          </a:schemeClr>
        </a:solidFill>
        <a:ln>
          <a:solidFill>
            <a:schemeClr val="accent1">
              <a:lumMod val="50000"/>
            </a:schemeClr>
          </a:solidFill>
        </a:ln>
      </dgm:spPr>
      <dgm:t>
        <a:bodyPr/>
        <a:lstStyle/>
        <a:p>
          <a:r>
            <a:rPr lang="en-US" dirty="0"/>
            <a:t>1</a:t>
          </a:r>
        </a:p>
      </dgm:t>
    </dgm:pt>
    <dgm:pt modelId="{20AB53F4-13B2-4CDA-92D3-0383EE7033F7}" type="parTrans" cxnId="{D033F47F-F76C-42E2-AAD3-E1BB9D64C63B}">
      <dgm:prSet/>
      <dgm:spPr/>
      <dgm:t>
        <a:bodyPr/>
        <a:lstStyle/>
        <a:p>
          <a:endParaRPr lang="en-US"/>
        </a:p>
      </dgm:t>
    </dgm:pt>
    <dgm:pt modelId="{8FD3D5B6-468C-4CF4-96E2-2BD407A4D65B}" type="sibTrans" cxnId="{D033F47F-F76C-42E2-AAD3-E1BB9D64C63B}">
      <dgm:prSet/>
      <dgm:spPr/>
      <dgm:t>
        <a:bodyPr/>
        <a:lstStyle/>
        <a:p>
          <a:endParaRPr lang="en-US"/>
        </a:p>
      </dgm:t>
    </dgm:pt>
    <dgm:pt modelId="{761B7BBB-1B6B-4D61-9418-27A242959A4E}">
      <dgm:prSet phldrT="[Text]" custT="1"/>
      <dgm:spPr/>
      <dgm:t>
        <a:bodyPr/>
        <a:lstStyle/>
        <a:p>
          <a:r>
            <a:rPr lang="en-US" sz="1800" dirty="0">
              <a:solidFill>
                <a:schemeClr val="tx1"/>
              </a:solidFill>
              <a:effectLst/>
              <a:latin typeface="+mn-lt"/>
              <a:ea typeface="+mn-ea"/>
              <a:cs typeface="+mn-cs"/>
            </a:rPr>
            <a:t>Each regional partnership must consist of an LEA within the state of New Jersey, which will serve as the </a:t>
          </a:r>
          <a:r>
            <a:rPr lang="en-US" sz="1800" b="1" dirty="0">
              <a:solidFill>
                <a:schemeClr val="tx1"/>
              </a:solidFill>
              <a:effectLst/>
              <a:latin typeface="+mn-lt"/>
              <a:ea typeface="+mn-ea"/>
              <a:cs typeface="+mn-cs"/>
            </a:rPr>
            <a:t>Lead Agency.</a:t>
          </a:r>
          <a:endParaRPr lang="en-US" sz="1800" b="1" dirty="0"/>
        </a:p>
      </dgm:t>
    </dgm:pt>
    <dgm:pt modelId="{01C49B65-CD4A-4838-8D01-6AB00E34E695}" type="parTrans" cxnId="{ECD79FEA-0A0F-4064-86B7-6259F38BCE9C}">
      <dgm:prSet/>
      <dgm:spPr/>
      <dgm:t>
        <a:bodyPr/>
        <a:lstStyle/>
        <a:p>
          <a:endParaRPr lang="en-US"/>
        </a:p>
      </dgm:t>
    </dgm:pt>
    <dgm:pt modelId="{3EADEE55-2F67-41C2-A1A2-A9A1CDBAD23B}" type="sibTrans" cxnId="{ECD79FEA-0A0F-4064-86B7-6259F38BCE9C}">
      <dgm:prSet/>
      <dgm:spPr/>
      <dgm:t>
        <a:bodyPr/>
        <a:lstStyle/>
        <a:p>
          <a:endParaRPr lang="en-US"/>
        </a:p>
      </dgm:t>
    </dgm:pt>
    <dgm:pt modelId="{B8CA78B0-9759-4916-9D6B-4156DB042785}">
      <dgm:prSet phldrT="[Text]"/>
      <dgm:spPr>
        <a:solidFill>
          <a:schemeClr val="accent1">
            <a:lumMod val="50000"/>
          </a:schemeClr>
        </a:solidFill>
        <a:ln>
          <a:solidFill>
            <a:schemeClr val="accent1">
              <a:lumMod val="50000"/>
            </a:schemeClr>
          </a:solidFill>
        </a:ln>
      </dgm:spPr>
      <dgm:t>
        <a:bodyPr/>
        <a:lstStyle/>
        <a:p>
          <a:r>
            <a:rPr lang="en-US" dirty="0"/>
            <a:t>2</a:t>
          </a:r>
        </a:p>
      </dgm:t>
    </dgm:pt>
    <dgm:pt modelId="{16C48072-4FAD-457E-9769-94DF45F971E2}" type="parTrans" cxnId="{86A9F18F-4C8B-4641-9A4E-5398F5A3217D}">
      <dgm:prSet/>
      <dgm:spPr/>
      <dgm:t>
        <a:bodyPr/>
        <a:lstStyle/>
        <a:p>
          <a:endParaRPr lang="en-US"/>
        </a:p>
      </dgm:t>
    </dgm:pt>
    <dgm:pt modelId="{A7BD72E8-150C-43F9-B3DF-5C26C547609F}" type="sibTrans" cxnId="{86A9F18F-4C8B-4641-9A4E-5398F5A3217D}">
      <dgm:prSet/>
      <dgm:spPr/>
      <dgm:t>
        <a:bodyPr/>
        <a:lstStyle/>
        <a:p>
          <a:endParaRPr lang="en-US"/>
        </a:p>
      </dgm:t>
    </dgm:pt>
    <dgm:pt modelId="{125454C5-FCB5-4CF2-8B30-95A5A46BE2D9}">
      <dgm:prSet phldrT="[Text]" custT="1"/>
      <dgm:spPr/>
      <dgm:t>
        <a:bodyPr/>
        <a:lstStyle/>
        <a:p>
          <a:r>
            <a:rPr lang="en-US" sz="1800" dirty="0">
              <a:solidFill>
                <a:schemeClr val="tx1"/>
              </a:solidFill>
              <a:effectLst/>
              <a:latin typeface="+mn-lt"/>
              <a:ea typeface="+mn-ea"/>
              <a:cs typeface="+mn-cs"/>
            </a:rPr>
            <a:t>The Lead Agency must have two </a:t>
          </a:r>
          <a:r>
            <a:rPr lang="en-US" sz="1800" b="1" dirty="0">
              <a:solidFill>
                <a:schemeClr val="tx1"/>
              </a:solidFill>
              <a:effectLst/>
              <a:latin typeface="+mn-lt"/>
              <a:ea typeface="+mn-ea"/>
              <a:cs typeface="+mn-cs"/>
            </a:rPr>
            <a:t>primary partnering organizations.</a:t>
          </a:r>
          <a:endParaRPr lang="en-US" sz="1800" i="1" dirty="0"/>
        </a:p>
      </dgm:t>
    </dgm:pt>
    <dgm:pt modelId="{C49C4992-9E40-4D96-8CEE-1D13E8EF6E00}" type="parTrans" cxnId="{2E028253-9EA3-4643-B1B8-DC3F891D87B8}">
      <dgm:prSet/>
      <dgm:spPr/>
      <dgm:t>
        <a:bodyPr/>
        <a:lstStyle/>
        <a:p>
          <a:endParaRPr lang="en-US"/>
        </a:p>
      </dgm:t>
    </dgm:pt>
    <dgm:pt modelId="{8B07E886-6020-4DA2-9557-51D543D38E10}" type="sibTrans" cxnId="{2E028253-9EA3-4643-B1B8-DC3F891D87B8}">
      <dgm:prSet/>
      <dgm:spPr/>
      <dgm:t>
        <a:bodyPr/>
        <a:lstStyle/>
        <a:p>
          <a:endParaRPr lang="en-US"/>
        </a:p>
      </dgm:t>
    </dgm:pt>
    <dgm:pt modelId="{D21D3930-81CA-4959-847F-AAD4EEB60AA5}">
      <dgm:prSet phldrT="[Text]"/>
      <dgm:spPr>
        <a:solidFill>
          <a:schemeClr val="accent1">
            <a:lumMod val="50000"/>
          </a:schemeClr>
        </a:solidFill>
        <a:ln>
          <a:solidFill>
            <a:schemeClr val="accent1">
              <a:lumMod val="50000"/>
            </a:schemeClr>
          </a:solidFill>
        </a:ln>
      </dgm:spPr>
      <dgm:t>
        <a:bodyPr/>
        <a:lstStyle/>
        <a:p>
          <a:r>
            <a:rPr lang="en-US" dirty="0"/>
            <a:t>3</a:t>
          </a:r>
        </a:p>
      </dgm:t>
    </dgm:pt>
    <dgm:pt modelId="{4D14C147-29F9-45DF-B4AE-D64C2C74B061}" type="parTrans" cxnId="{364DFD61-3E90-47CC-BE3E-7DE016B9F869}">
      <dgm:prSet/>
      <dgm:spPr/>
      <dgm:t>
        <a:bodyPr/>
        <a:lstStyle/>
        <a:p>
          <a:endParaRPr lang="en-US"/>
        </a:p>
      </dgm:t>
    </dgm:pt>
    <dgm:pt modelId="{0476192A-FE6E-4698-BA2D-35B296FD01C5}" type="sibTrans" cxnId="{364DFD61-3E90-47CC-BE3E-7DE016B9F869}">
      <dgm:prSet/>
      <dgm:spPr/>
      <dgm:t>
        <a:bodyPr/>
        <a:lstStyle/>
        <a:p>
          <a:endParaRPr lang="en-US"/>
        </a:p>
      </dgm:t>
    </dgm:pt>
    <dgm:pt modelId="{2098C973-9E33-4B1F-B0E6-AE02BABB5D3F}">
      <dgm:prSet phldrT="[Text]" custT="1"/>
      <dgm:spPr/>
      <dgm:t>
        <a:bodyPr/>
        <a:lstStyle/>
        <a:p>
          <a:r>
            <a:rPr lang="en-US" sz="1800" dirty="0">
              <a:solidFill>
                <a:schemeClr val="tx1"/>
              </a:solidFill>
              <a:effectLst/>
              <a:latin typeface="+mn-lt"/>
              <a:ea typeface="+mn-ea"/>
              <a:cs typeface="+mn-cs"/>
            </a:rPr>
            <a:t>The two </a:t>
          </a:r>
          <a:r>
            <a:rPr lang="en-US" sz="1800" b="1" dirty="0">
              <a:solidFill>
                <a:schemeClr val="tx1"/>
              </a:solidFill>
              <a:effectLst/>
              <a:latin typeface="+mn-lt"/>
              <a:ea typeface="+mn-ea"/>
              <a:cs typeface="+mn-cs"/>
            </a:rPr>
            <a:t>primary partnering organizations must be </a:t>
          </a:r>
          <a:r>
            <a:rPr lang="en-US" sz="1800" dirty="0">
              <a:solidFill>
                <a:schemeClr val="tx1"/>
              </a:solidFill>
              <a:effectLst/>
              <a:latin typeface="+mn-lt"/>
              <a:ea typeface="+mn-ea"/>
              <a:cs typeface="+mn-cs"/>
            </a:rPr>
            <a:t>located within the region of the Lead Agency.</a:t>
          </a:r>
          <a:endParaRPr lang="en-US" sz="1800" dirty="0"/>
        </a:p>
      </dgm:t>
    </dgm:pt>
    <dgm:pt modelId="{9F62ADF3-6E35-4D27-9F48-CC3F86917311}" type="parTrans" cxnId="{81CBC85D-B440-4C05-A30E-73744BCBF759}">
      <dgm:prSet/>
      <dgm:spPr/>
      <dgm:t>
        <a:bodyPr/>
        <a:lstStyle/>
        <a:p>
          <a:endParaRPr lang="en-US"/>
        </a:p>
      </dgm:t>
    </dgm:pt>
    <dgm:pt modelId="{C1AF6ED3-1FF1-4C13-A61D-3E6856328035}" type="sibTrans" cxnId="{81CBC85D-B440-4C05-A30E-73744BCBF759}">
      <dgm:prSet/>
      <dgm:spPr/>
      <dgm:t>
        <a:bodyPr/>
        <a:lstStyle/>
        <a:p>
          <a:endParaRPr lang="en-US"/>
        </a:p>
      </dgm:t>
    </dgm:pt>
    <dgm:pt modelId="{9B02FD07-7FA0-423A-933E-7CA1DDD2660C}">
      <dgm:prSet/>
      <dgm:spPr>
        <a:solidFill>
          <a:schemeClr val="accent1">
            <a:lumMod val="50000"/>
          </a:schemeClr>
        </a:solidFill>
        <a:ln>
          <a:solidFill>
            <a:schemeClr val="accent1">
              <a:lumMod val="50000"/>
            </a:schemeClr>
          </a:solidFill>
        </a:ln>
      </dgm:spPr>
      <dgm:t>
        <a:bodyPr/>
        <a:lstStyle/>
        <a:p>
          <a:r>
            <a:rPr lang="en-US" dirty="0"/>
            <a:t>4</a:t>
          </a:r>
        </a:p>
      </dgm:t>
    </dgm:pt>
    <dgm:pt modelId="{A7F317C9-A017-4503-86C1-7608700327BA}" type="parTrans" cxnId="{368195B4-07B9-4C34-BFC0-563D4E61D1BF}">
      <dgm:prSet/>
      <dgm:spPr/>
      <dgm:t>
        <a:bodyPr/>
        <a:lstStyle/>
        <a:p>
          <a:endParaRPr lang="en-US"/>
        </a:p>
      </dgm:t>
    </dgm:pt>
    <dgm:pt modelId="{515E04EC-81F1-4556-895E-EEF858CF6746}" type="sibTrans" cxnId="{368195B4-07B9-4C34-BFC0-563D4E61D1BF}">
      <dgm:prSet/>
      <dgm:spPr/>
      <dgm:t>
        <a:bodyPr/>
        <a:lstStyle/>
        <a:p>
          <a:endParaRPr lang="en-US"/>
        </a:p>
      </dgm:t>
    </dgm:pt>
    <dgm:pt modelId="{2EEA2787-7361-4A88-AAD6-7E5ECA87845D}">
      <dgm:prSet custT="1"/>
      <dgm:spPr/>
      <dgm:t>
        <a:bodyPr/>
        <a:lstStyle/>
        <a:p>
          <a:r>
            <a:rPr lang="en-US" sz="1800" b="1" dirty="0">
              <a:solidFill>
                <a:schemeClr val="tx1"/>
              </a:solidFill>
              <a:effectLst/>
              <a:latin typeface="+mn-lt"/>
              <a:ea typeface="+mn-ea"/>
              <a:cs typeface="+mn-cs"/>
            </a:rPr>
            <a:t>Lead Agency </a:t>
          </a:r>
          <a:r>
            <a:rPr lang="en-US" sz="1800" dirty="0">
              <a:solidFill>
                <a:schemeClr val="tx1"/>
              </a:solidFill>
              <a:effectLst/>
              <a:latin typeface="+mn-lt"/>
              <a:ea typeface="+mn-ea"/>
              <a:cs typeface="+mn-cs"/>
            </a:rPr>
            <a:t>applicants must agree to serve all districts located in the region.  A</a:t>
          </a:r>
          <a:r>
            <a:rPr lang="en-US" sz="1800" dirty="0"/>
            <a:t>n </a:t>
          </a:r>
          <a:r>
            <a:rPr lang="en-US" sz="1800" b="0" i="0" dirty="0"/>
            <a:t>applicant may only apply to service one (1) region; moreover, it is recommended, not required, that an applicant service the region of locale. </a:t>
          </a:r>
          <a:r>
            <a:rPr lang="en-US" sz="1800" dirty="0">
              <a:solidFill>
                <a:schemeClr val="tx1"/>
              </a:solidFill>
              <a:effectLst/>
              <a:latin typeface="+mn-lt"/>
              <a:ea typeface="+mn-ea"/>
              <a:cs typeface="+mn-cs"/>
            </a:rPr>
            <a:t> </a:t>
          </a:r>
          <a:endParaRPr lang="en-US" sz="1800" dirty="0"/>
        </a:p>
      </dgm:t>
    </dgm:pt>
    <dgm:pt modelId="{00B54F3A-5A73-4616-9FA1-49F6CD6FE53F}" type="parTrans" cxnId="{4F71E34D-02DF-45BF-B24F-525FAD2D8BDE}">
      <dgm:prSet/>
      <dgm:spPr/>
      <dgm:t>
        <a:bodyPr/>
        <a:lstStyle/>
        <a:p>
          <a:endParaRPr lang="en-US"/>
        </a:p>
      </dgm:t>
    </dgm:pt>
    <dgm:pt modelId="{D1496866-BD22-429A-84C8-5F4B63410C8E}" type="sibTrans" cxnId="{4F71E34D-02DF-45BF-B24F-525FAD2D8BDE}">
      <dgm:prSet/>
      <dgm:spPr/>
      <dgm:t>
        <a:bodyPr/>
        <a:lstStyle/>
        <a:p>
          <a:endParaRPr lang="en-US"/>
        </a:p>
      </dgm:t>
    </dgm:pt>
    <dgm:pt modelId="{8B2FC643-5DC6-4BE9-8A33-10A727545282}" type="pres">
      <dgm:prSet presAssocID="{0EB0FEF2-58AB-4E5D-98FC-CE9274A28945}" presName="linearFlow" presStyleCnt="0">
        <dgm:presLayoutVars>
          <dgm:dir/>
          <dgm:animLvl val="lvl"/>
          <dgm:resizeHandles val="exact"/>
        </dgm:presLayoutVars>
      </dgm:prSet>
      <dgm:spPr/>
    </dgm:pt>
    <dgm:pt modelId="{AFE30ED2-5996-46BF-8A26-69F6A42E07BA}" type="pres">
      <dgm:prSet presAssocID="{631A06A3-E767-459D-BF7D-ECA502086B10}" presName="composite" presStyleCnt="0"/>
      <dgm:spPr/>
    </dgm:pt>
    <dgm:pt modelId="{CB201B15-1AB0-4529-866F-7162A22F725A}" type="pres">
      <dgm:prSet presAssocID="{631A06A3-E767-459D-BF7D-ECA502086B10}" presName="parentText" presStyleLbl="alignNode1" presStyleIdx="0" presStyleCnt="4">
        <dgm:presLayoutVars>
          <dgm:chMax val="1"/>
          <dgm:bulletEnabled val="1"/>
        </dgm:presLayoutVars>
      </dgm:prSet>
      <dgm:spPr/>
    </dgm:pt>
    <dgm:pt modelId="{664A3916-CBEC-4D39-BD4D-0F093D32846B}" type="pres">
      <dgm:prSet presAssocID="{631A06A3-E767-459D-BF7D-ECA502086B10}" presName="descendantText" presStyleLbl="alignAcc1" presStyleIdx="0" presStyleCnt="4" custLinFactNeighborX="0" custLinFactNeighborY="-259">
        <dgm:presLayoutVars>
          <dgm:bulletEnabled val="1"/>
        </dgm:presLayoutVars>
      </dgm:prSet>
      <dgm:spPr/>
    </dgm:pt>
    <dgm:pt modelId="{EBD2625E-B8FE-4640-B188-BDECDF22FF97}" type="pres">
      <dgm:prSet presAssocID="{8FD3D5B6-468C-4CF4-96E2-2BD407A4D65B}" presName="sp" presStyleCnt="0"/>
      <dgm:spPr/>
    </dgm:pt>
    <dgm:pt modelId="{A4DB9D37-B782-4BC9-B715-A9796612F6FF}" type="pres">
      <dgm:prSet presAssocID="{B8CA78B0-9759-4916-9D6B-4156DB042785}" presName="composite" presStyleCnt="0"/>
      <dgm:spPr/>
    </dgm:pt>
    <dgm:pt modelId="{171A9FE9-456E-4845-971F-27A0CE0754BC}" type="pres">
      <dgm:prSet presAssocID="{B8CA78B0-9759-4916-9D6B-4156DB042785}" presName="parentText" presStyleLbl="alignNode1" presStyleIdx="1" presStyleCnt="4">
        <dgm:presLayoutVars>
          <dgm:chMax val="1"/>
          <dgm:bulletEnabled val="1"/>
        </dgm:presLayoutVars>
      </dgm:prSet>
      <dgm:spPr/>
    </dgm:pt>
    <dgm:pt modelId="{0676123D-6B69-47E0-A860-37178F643D53}" type="pres">
      <dgm:prSet presAssocID="{B8CA78B0-9759-4916-9D6B-4156DB042785}" presName="descendantText" presStyleLbl="alignAcc1" presStyleIdx="1" presStyleCnt="4">
        <dgm:presLayoutVars>
          <dgm:bulletEnabled val="1"/>
        </dgm:presLayoutVars>
      </dgm:prSet>
      <dgm:spPr/>
    </dgm:pt>
    <dgm:pt modelId="{1F9C038B-ADFC-4EC6-96AA-AF2919BBAD26}" type="pres">
      <dgm:prSet presAssocID="{A7BD72E8-150C-43F9-B3DF-5C26C547609F}" presName="sp" presStyleCnt="0"/>
      <dgm:spPr/>
    </dgm:pt>
    <dgm:pt modelId="{A1F4E068-90ED-48D7-88BF-B575E9C42846}" type="pres">
      <dgm:prSet presAssocID="{D21D3930-81CA-4959-847F-AAD4EEB60AA5}" presName="composite" presStyleCnt="0"/>
      <dgm:spPr/>
    </dgm:pt>
    <dgm:pt modelId="{1F5D3E46-5B9B-4C5F-ABAE-C812587FF0F3}" type="pres">
      <dgm:prSet presAssocID="{D21D3930-81CA-4959-847F-AAD4EEB60AA5}" presName="parentText" presStyleLbl="alignNode1" presStyleIdx="2" presStyleCnt="4">
        <dgm:presLayoutVars>
          <dgm:chMax val="1"/>
          <dgm:bulletEnabled val="1"/>
        </dgm:presLayoutVars>
      </dgm:prSet>
      <dgm:spPr/>
    </dgm:pt>
    <dgm:pt modelId="{572DE6B1-E612-4281-ADF6-2F20B7EC5D66}" type="pres">
      <dgm:prSet presAssocID="{D21D3930-81CA-4959-847F-AAD4EEB60AA5}" presName="descendantText" presStyleLbl="alignAcc1" presStyleIdx="2" presStyleCnt="4">
        <dgm:presLayoutVars>
          <dgm:bulletEnabled val="1"/>
        </dgm:presLayoutVars>
      </dgm:prSet>
      <dgm:spPr/>
    </dgm:pt>
    <dgm:pt modelId="{3B9BFE47-72B9-4C7F-9FE5-3F22635B800C}" type="pres">
      <dgm:prSet presAssocID="{0476192A-FE6E-4698-BA2D-35B296FD01C5}" presName="sp" presStyleCnt="0"/>
      <dgm:spPr/>
    </dgm:pt>
    <dgm:pt modelId="{AEEC0174-1137-4338-AA4B-B5A9FC345F32}" type="pres">
      <dgm:prSet presAssocID="{9B02FD07-7FA0-423A-933E-7CA1DDD2660C}" presName="composite" presStyleCnt="0"/>
      <dgm:spPr/>
    </dgm:pt>
    <dgm:pt modelId="{8645B0D5-972A-4BB7-88AA-B63CA6F89791}" type="pres">
      <dgm:prSet presAssocID="{9B02FD07-7FA0-423A-933E-7CA1DDD2660C}" presName="parentText" presStyleLbl="alignNode1" presStyleIdx="3" presStyleCnt="4">
        <dgm:presLayoutVars>
          <dgm:chMax val="1"/>
          <dgm:bulletEnabled val="1"/>
        </dgm:presLayoutVars>
      </dgm:prSet>
      <dgm:spPr/>
    </dgm:pt>
    <dgm:pt modelId="{C8194CE7-DBA8-48BF-B2E5-FE0F976674FD}" type="pres">
      <dgm:prSet presAssocID="{9B02FD07-7FA0-423A-933E-7CA1DDD2660C}" presName="descendantText" presStyleLbl="alignAcc1" presStyleIdx="3" presStyleCnt="4" custScaleY="144357">
        <dgm:presLayoutVars>
          <dgm:bulletEnabled val="1"/>
        </dgm:presLayoutVars>
      </dgm:prSet>
      <dgm:spPr/>
    </dgm:pt>
  </dgm:ptLst>
  <dgm:cxnLst>
    <dgm:cxn modelId="{81CBC85D-B440-4C05-A30E-73744BCBF759}" srcId="{D21D3930-81CA-4959-847F-AAD4EEB60AA5}" destId="{2098C973-9E33-4B1F-B0E6-AE02BABB5D3F}" srcOrd="0" destOrd="0" parTransId="{9F62ADF3-6E35-4D27-9F48-CC3F86917311}" sibTransId="{C1AF6ED3-1FF1-4C13-A61D-3E6856328035}"/>
    <dgm:cxn modelId="{364DFD61-3E90-47CC-BE3E-7DE016B9F869}" srcId="{0EB0FEF2-58AB-4E5D-98FC-CE9274A28945}" destId="{D21D3930-81CA-4959-847F-AAD4EEB60AA5}" srcOrd="2" destOrd="0" parTransId="{4D14C147-29F9-45DF-B4AE-D64C2C74B061}" sibTransId="{0476192A-FE6E-4698-BA2D-35B296FD01C5}"/>
    <dgm:cxn modelId="{55461546-5A80-49FC-B7B4-E2CDBDC31DA5}" type="presOf" srcId="{2EEA2787-7361-4A88-AAD6-7E5ECA87845D}" destId="{C8194CE7-DBA8-48BF-B2E5-FE0F976674FD}" srcOrd="0" destOrd="0" presId="urn:microsoft.com/office/officeart/2005/8/layout/chevron2"/>
    <dgm:cxn modelId="{F502726B-1B1D-4BC0-818F-0F4A989828EA}" type="presOf" srcId="{9B02FD07-7FA0-423A-933E-7CA1DDD2660C}" destId="{8645B0D5-972A-4BB7-88AA-B63CA6F89791}" srcOrd="0" destOrd="0" presId="urn:microsoft.com/office/officeart/2005/8/layout/chevron2"/>
    <dgm:cxn modelId="{1AEE5D4C-7E9E-4EB6-A02B-FB5F25D733CE}" type="presOf" srcId="{631A06A3-E767-459D-BF7D-ECA502086B10}" destId="{CB201B15-1AB0-4529-866F-7162A22F725A}" srcOrd="0" destOrd="0" presId="urn:microsoft.com/office/officeart/2005/8/layout/chevron2"/>
    <dgm:cxn modelId="{4F71E34D-02DF-45BF-B24F-525FAD2D8BDE}" srcId="{9B02FD07-7FA0-423A-933E-7CA1DDD2660C}" destId="{2EEA2787-7361-4A88-AAD6-7E5ECA87845D}" srcOrd="0" destOrd="0" parTransId="{00B54F3A-5A73-4616-9FA1-49F6CD6FE53F}" sibTransId="{D1496866-BD22-429A-84C8-5F4B63410C8E}"/>
    <dgm:cxn modelId="{8259BE6F-272B-45F0-A314-18BAB94FA7B8}" type="presOf" srcId="{D21D3930-81CA-4959-847F-AAD4EEB60AA5}" destId="{1F5D3E46-5B9B-4C5F-ABAE-C812587FF0F3}" srcOrd="0" destOrd="0" presId="urn:microsoft.com/office/officeart/2005/8/layout/chevron2"/>
    <dgm:cxn modelId="{9B336553-70CE-4B02-BD21-14739E81D311}" type="presOf" srcId="{125454C5-FCB5-4CF2-8B30-95A5A46BE2D9}" destId="{0676123D-6B69-47E0-A860-37178F643D53}" srcOrd="0" destOrd="0" presId="urn:microsoft.com/office/officeart/2005/8/layout/chevron2"/>
    <dgm:cxn modelId="{2E028253-9EA3-4643-B1B8-DC3F891D87B8}" srcId="{B8CA78B0-9759-4916-9D6B-4156DB042785}" destId="{125454C5-FCB5-4CF2-8B30-95A5A46BE2D9}" srcOrd="0" destOrd="0" parTransId="{C49C4992-9E40-4D96-8CEE-1D13E8EF6E00}" sibTransId="{8B07E886-6020-4DA2-9557-51D543D38E10}"/>
    <dgm:cxn modelId="{D033F47F-F76C-42E2-AAD3-E1BB9D64C63B}" srcId="{0EB0FEF2-58AB-4E5D-98FC-CE9274A28945}" destId="{631A06A3-E767-459D-BF7D-ECA502086B10}" srcOrd="0" destOrd="0" parTransId="{20AB53F4-13B2-4CDA-92D3-0383EE7033F7}" sibTransId="{8FD3D5B6-468C-4CF4-96E2-2BD407A4D65B}"/>
    <dgm:cxn modelId="{86A9F18F-4C8B-4641-9A4E-5398F5A3217D}" srcId="{0EB0FEF2-58AB-4E5D-98FC-CE9274A28945}" destId="{B8CA78B0-9759-4916-9D6B-4156DB042785}" srcOrd="1" destOrd="0" parTransId="{16C48072-4FAD-457E-9769-94DF45F971E2}" sibTransId="{A7BD72E8-150C-43F9-B3DF-5C26C547609F}"/>
    <dgm:cxn modelId="{2BC08A98-75F7-41CE-9410-73EE207DDD4B}" type="presOf" srcId="{0EB0FEF2-58AB-4E5D-98FC-CE9274A28945}" destId="{8B2FC643-5DC6-4BE9-8A33-10A727545282}" srcOrd="0" destOrd="0" presId="urn:microsoft.com/office/officeart/2005/8/layout/chevron2"/>
    <dgm:cxn modelId="{F447A19B-D1D9-4107-BFAC-D9B812A0237A}" type="presOf" srcId="{761B7BBB-1B6B-4D61-9418-27A242959A4E}" destId="{664A3916-CBEC-4D39-BD4D-0F093D32846B}" srcOrd="0" destOrd="0" presId="urn:microsoft.com/office/officeart/2005/8/layout/chevron2"/>
    <dgm:cxn modelId="{368195B4-07B9-4C34-BFC0-563D4E61D1BF}" srcId="{0EB0FEF2-58AB-4E5D-98FC-CE9274A28945}" destId="{9B02FD07-7FA0-423A-933E-7CA1DDD2660C}" srcOrd="3" destOrd="0" parTransId="{A7F317C9-A017-4503-86C1-7608700327BA}" sibTransId="{515E04EC-81F1-4556-895E-EEF858CF6746}"/>
    <dgm:cxn modelId="{38EA09E8-94D8-421C-9989-1DEA51407872}" type="presOf" srcId="{2098C973-9E33-4B1F-B0E6-AE02BABB5D3F}" destId="{572DE6B1-E612-4281-ADF6-2F20B7EC5D66}" srcOrd="0" destOrd="0" presId="urn:microsoft.com/office/officeart/2005/8/layout/chevron2"/>
    <dgm:cxn modelId="{ECD79FEA-0A0F-4064-86B7-6259F38BCE9C}" srcId="{631A06A3-E767-459D-BF7D-ECA502086B10}" destId="{761B7BBB-1B6B-4D61-9418-27A242959A4E}" srcOrd="0" destOrd="0" parTransId="{01C49B65-CD4A-4838-8D01-6AB00E34E695}" sibTransId="{3EADEE55-2F67-41C2-A1A2-A9A1CDBAD23B}"/>
    <dgm:cxn modelId="{7FEB77EB-B47E-4140-8645-DEE34F4976E4}" type="presOf" srcId="{B8CA78B0-9759-4916-9D6B-4156DB042785}" destId="{171A9FE9-456E-4845-971F-27A0CE0754BC}" srcOrd="0" destOrd="0" presId="urn:microsoft.com/office/officeart/2005/8/layout/chevron2"/>
    <dgm:cxn modelId="{9B3E6CAF-B345-41E4-9AC5-F6F356E6C999}" type="presParOf" srcId="{8B2FC643-5DC6-4BE9-8A33-10A727545282}" destId="{AFE30ED2-5996-46BF-8A26-69F6A42E07BA}" srcOrd="0" destOrd="0" presId="urn:microsoft.com/office/officeart/2005/8/layout/chevron2"/>
    <dgm:cxn modelId="{B4C2A02C-2599-45EE-867E-2229020FAEDA}" type="presParOf" srcId="{AFE30ED2-5996-46BF-8A26-69F6A42E07BA}" destId="{CB201B15-1AB0-4529-866F-7162A22F725A}" srcOrd="0" destOrd="0" presId="urn:microsoft.com/office/officeart/2005/8/layout/chevron2"/>
    <dgm:cxn modelId="{4E76DDC1-EB76-406F-80F5-991BD7AFB41C}" type="presParOf" srcId="{AFE30ED2-5996-46BF-8A26-69F6A42E07BA}" destId="{664A3916-CBEC-4D39-BD4D-0F093D32846B}" srcOrd="1" destOrd="0" presId="urn:microsoft.com/office/officeart/2005/8/layout/chevron2"/>
    <dgm:cxn modelId="{24C4B5F3-2CD2-4134-9E25-B5EEE5465678}" type="presParOf" srcId="{8B2FC643-5DC6-4BE9-8A33-10A727545282}" destId="{EBD2625E-B8FE-4640-B188-BDECDF22FF97}" srcOrd="1" destOrd="0" presId="urn:microsoft.com/office/officeart/2005/8/layout/chevron2"/>
    <dgm:cxn modelId="{988C0B76-8517-4CD4-85CE-90EC7849A7C8}" type="presParOf" srcId="{8B2FC643-5DC6-4BE9-8A33-10A727545282}" destId="{A4DB9D37-B782-4BC9-B715-A9796612F6FF}" srcOrd="2" destOrd="0" presId="urn:microsoft.com/office/officeart/2005/8/layout/chevron2"/>
    <dgm:cxn modelId="{D5CEF1D8-6779-4512-A4A1-37D9E1127D42}" type="presParOf" srcId="{A4DB9D37-B782-4BC9-B715-A9796612F6FF}" destId="{171A9FE9-456E-4845-971F-27A0CE0754BC}" srcOrd="0" destOrd="0" presId="urn:microsoft.com/office/officeart/2005/8/layout/chevron2"/>
    <dgm:cxn modelId="{873327E4-FFE3-4B4B-BC39-4AF098386BE1}" type="presParOf" srcId="{A4DB9D37-B782-4BC9-B715-A9796612F6FF}" destId="{0676123D-6B69-47E0-A860-37178F643D53}" srcOrd="1" destOrd="0" presId="urn:microsoft.com/office/officeart/2005/8/layout/chevron2"/>
    <dgm:cxn modelId="{B1AB3C9C-31A7-4AE3-9B69-E8833EF7D8EF}" type="presParOf" srcId="{8B2FC643-5DC6-4BE9-8A33-10A727545282}" destId="{1F9C038B-ADFC-4EC6-96AA-AF2919BBAD26}" srcOrd="3" destOrd="0" presId="urn:microsoft.com/office/officeart/2005/8/layout/chevron2"/>
    <dgm:cxn modelId="{01BF6AB6-3A52-4987-A393-78A5228E732D}" type="presParOf" srcId="{8B2FC643-5DC6-4BE9-8A33-10A727545282}" destId="{A1F4E068-90ED-48D7-88BF-B575E9C42846}" srcOrd="4" destOrd="0" presId="urn:microsoft.com/office/officeart/2005/8/layout/chevron2"/>
    <dgm:cxn modelId="{15C9654F-5860-48AC-AFF1-C9AD696E4EE5}" type="presParOf" srcId="{A1F4E068-90ED-48D7-88BF-B575E9C42846}" destId="{1F5D3E46-5B9B-4C5F-ABAE-C812587FF0F3}" srcOrd="0" destOrd="0" presId="urn:microsoft.com/office/officeart/2005/8/layout/chevron2"/>
    <dgm:cxn modelId="{DF05FCD7-0605-4655-BE27-F23A74FD225C}" type="presParOf" srcId="{A1F4E068-90ED-48D7-88BF-B575E9C42846}" destId="{572DE6B1-E612-4281-ADF6-2F20B7EC5D66}" srcOrd="1" destOrd="0" presId="urn:microsoft.com/office/officeart/2005/8/layout/chevron2"/>
    <dgm:cxn modelId="{0526F66C-4292-4BD0-AA35-4FA3D84E349D}" type="presParOf" srcId="{8B2FC643-5DC6-4BE9-8A33-10A727545282}" destId="{3B9BFE47-72B9-4C7F-9FE5-3F22635B800C}" srcOrd="5" destOrd="0" presId="urn:microsoft.com/office/officeart/2005/8/layout/chevron2"/>
    <dgm:cxn modelId="{27FE6F2C-455B-4A38-AC2B-4DBF881F168A}" type="presParOf" srcId="{8B2FC643-5DC6-4BE9-8A33-10A727545282}" destId="{AEEC0174-1137-4338-AA4B-B5A9FC345F32}" srcOrd="6" destOrd="0" presId="urn:microsoft.com/office/officeart/2005/8/layout/chevron2"/>
    <dgm:cxn modelId="{4615E42C-81B8-4D19-AE2E-54A649713049}" type="presParOf" srcId="{AEEC0174-1137-4338-AA4B-B5A9FC345F32}" destId="{8645B0D5-972A-4BB7-88AA-B63CA6F89791}" srcOrd="0" destOrd="0" presId="urn:microsoft.com/office/officeart/2005/8/layout/chevron2"/>
    <dgm:cxn modelId="{2FAB2073-69BD-40AF-982A-201C35A776D0}" type="presParOf" srcId="{AEEC0174-1137-4338-AA4B-B5A9FC345F32}" destId="{C8194CE7-DBA8-48BF-B2E5-FE0F976674FD}"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B0FEF2-58AB-4E5D-98FC-CE9274A28945}"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631A06A3-E767-459D-BF7D-ECA502086B10}">
      <dgm:prSet phldrT="[Text]"/>
      <dgm:spPr>
        <a:solidFill>
          <a:schemeClr val="accent1">
            <a:lumMod val="50000"/>
          </a:schemeClr>
        </a:solidFill>
        <a:ln>
          <a:solidFill>
            <a:schemeClr val="accent1">
              <a:lumMod val="50000"/>
            </a:schemeClr>
          </a:solidFill>
        </a:ln>
      </dgm:spPr>
      <dgm:t>
        <a:bodyPr/>
        <a:lstStyle/>
        <a:p>
          <a:r>
            <a:rPr lang="en-US" dirty="0"/>
            <a:t>1</a:t>
          </a:r>
        </a:p>
      </dgm:t>
    </dgm:pt>
    <dgm:pt modelId="{20AB53F4-13B2-4CDA-92D3-0383EE7033F7}" type="parTrans" cxnId="{D033F47F-F76C-42E2-AAD3-E1BB9D64C63B}">
      <dgm:prSet/>
      <dgm:spPr/>
      <dgm:t>
        <a:bodyPr/>
        <a:lstStyle/>
        <a:p>
          <a:endParaRPr lang="en-US"/>
        </a:p>
      </dgm:t>
    </dgm:pt>
    <dgm:pt modelId="{8FD3D5B6-468C-4CF4-96E2-2BD407A4D65B}" type="sibTrans" cxnId="{D033F47F-F76C-42E2-AAD3-E1BB9D64C63B}">
      <dgm:prSet/>
      <dgm:spPr/>
      <dgm:t>
        <a:bodyPr/>
        <a:lstStyle/>
        <a:p>
          <a:endParaRPr lang="en-US"/>
        </a:p>
      </dgm:t>
    </dgm:pt>
    <dgm:pt modelId="{761B7BBB-1B6B-4D61-9418-27A242959A4E}">
      <dgm:prSet phldrT="[Text]" custT="1"/>
      <dgm:spPr/>
      <dgm:t>
        <a:bodyPr/>
        <a:lstStyle/>
        <a:p>
          <a:r>
            <a:rPr lang="en-US" sz="1800" b="1" u="sng" dirty="0"/>
            <a:t>The lead agency (grantee) </a:t>
          </a:r>
          <a:r>
            <a:rPr lang="en-US" sz="1800" dirty="0"/>
            <a:t>is responsible for the overall implementation and administration of the regional project and must serve in the capacity throughout the 3-year grant period.</a:t>
          </a:r>
          <a:endParaRPr lang="en-US" sz="1800" b="1" dirty="0"/>
        </a:p>
      </dgm:t>
    </dgm:pt>
    <dgm:pt modelId="{01C49B65-CD4A-4838-8D01-6AB00E34E695}" type="parTrans" cxnId="{ECD79FEA-0A0F-4064-86B7-6259F38BCE9C}">
      <dgm:prSet/>
      <dgm:spPr/>
      <dgm:t>
        <a:bodyPr/>
        <a:lstStyle/>
        <a:p>
          <a:endParaRPr lang="en-US"/>
        </a:p>
      </dgm:t>
    </dgm:pt>
    <dgm:pt modelId="{3EADEE55-2F67-41C2-A1A2-A9A1CDBAD23B}" type="sibTrans" cxnId="{ECD79FEA-0A0F-4064-86B7-6259F38BCE9C}">
      <dgm:prSet/>
      <dgm:spPr/>
      <dgm:t>
        <a:bodyPr/>
        <a:lstStyle/>
        <a:p>
          <a:endParaRPr lang="en-US"/>
        </a:p>
      </dgm:t>
    </dgm:pt>
    <dgm:pt modelId="{B8CA78B0-9759-4916-9D6B-4156DB042785}">
      <dgm:prSet phldrT="[Text]"/>
      <dgm:spPr>
        <a:solidFill>
          <a:schemeClr val="accent1">
            <a:lumMod val="50000"/>
          </a:schemeClr>
        </a:solidFill>
        <a:ln>
          <a:solidFill>
            <a:schemeClr val="accent1">
              <a:lumMod val="50000"/>
            </a:schemeClr>
          </a:solidFill>
        </a:ln>
      </dgm:spPr>
      <dgm:t>
        <a:bodyPr/>
        <a:lstStyle/>
        <a:p>
          <a:r>
            <a:rPr lang="en-US" dirty="0"/>
            <a:t>2</a:t>
          </a:r>
        </a:p>
      </dgm:t>
    </dgm:pt>
    <dgm:pt modelId="{16C48072-4FAD-457E-9769-94DF45F971E2}" type="parTrans" cxnId="{86A9F18F-4C8B-4641-9A4E-5398F5A3217D}">
      <dgm:prSet/>
      <dgm:spPr/>
      <dgm:t>
        <a:bodyPr/>
        <a:lstStyle/>
        <a:p>
          <a:endParaRPr lang="en-US"/>
        </a:p>
      </dgm:t>
    </dgm:pt>
    <dgm:pt modelId="{A7BD72E8-150C-43F9-B3DF-5C26C547609F}" type="sibTrans" cxnId="{86A9F18F-4C8B-4641-9A4E-5398F5A3217D}">
      <dgm:prSet/>
      <dgm:spPr/>
      <dgm:t>
        <a:bodyPr/>
        <a:lstStyle/>
        <a:p>
          <a:endParaRPr lang="en-US"/>
        </a:p>
      </dgm:t>
    </dgm:pt>
    <dgm:pt modelId="{125454C5-FCB5-4CF2-8B30-95A5A46BE2D9}">
      <dgm:prSet phldrT="[Text]" custT="1"/>
      <dgm:spPr/>
      <dgm:t>
        <a:bodyPr/>
        <a:lstStyle/>
        <a:p>
          <a:r>
            <a:rPr lang="en-US" sz="1800" dirty="0"/>
            <a:t>The lead agency must assist in the identification, enrollment and coordination of services to all McKinney-Vento eligible children and youths. </a:t>
          </a:r>
          <a:endParaRPr lang="en-US" sz="1800" i="1" dirty="0"/>
        </a:p>
      </dgm:t>
    </dgm:pt>
    <dgm:pt modelId="{C49C4992-9E40-4D96-8CEE-1D13E8EF6E00}" type="parTrans" cxnId="{2E028253-9EA3-4643-B1B8-DC3F891D87B8}">
      <dgm:prSet/>
      <dgm:spPr/>
      <dgm:t>
        <a:bodyPr/>
        <a:lstStyle/>
        <a:p>
          <a:endParaRPr lang="en-US"/>
        </a:p>
      </dgm:t>
    </dgm:pt>
    <dgm:pt modelId="{8B07E886-6020-4DA2-9557-51D543D38E10}" type="sibTrans" cxnId="{2E028253-9EA3-4643-B1B8-DC3F891D87B8}">
      <dgm:prSet/>
      <dgm:spPr/>
      <dgm:t>
        <a:bodyPr/>
        <a:lstStyle/>
        <a:p>
          <a:endParaRPr lang="en-US"/>
        </a:p>
      </dgm:t>
    </dgm:pt>
    <dgm:pt modelId="{D21D3930-81CA-4959-847F-AAD4EEB60AA5}">
      <dgm:prSet phldrT="[Text]"/>
      <dgm:spPr>
        <a:solidFill>
          <a:schemeClr val="accent1">
            <a:lumMod val="50000"/>
          </a:schemeClr>
        </a:solidFill>
        <a:ln>
          <a:solidFill>
            <a:schemeClr val="accent1">
              <a:lumMod val="50000"/>
            </a:schemeClr>
          </a:solidFill>
        </a:ln>
      </dgm:spPr>
      <dgm:t>
        <a:bodyPr/>
        <a:lstStyle/>
        <a:p>
          <a:r>
            <a:rPr lang="en-US" dirty="0"/>
            <a:t>3</a:t>
          </a:r>
        </a:p>
      </dgm:t>
    </dgm:pt>
    <dgm:pt modelId="{4D14C147-29F9-45DF-B4AE-D64C2C74B061}" type="parTrans" cxnId="{364DFD61-3E90-47CC-BE3E-7DE016B9F869}">
      <dgm:prSet/>
      <dgm:spPr/>
      <dgm:t>
        <a:bodyPr/>
        <a:lstStyle/>
        <a:p>
          <a:endParaRPr lang="en-US"/>
        </a:p>
      </dgm:t>
    </dgm:pt>
    <dgm:pt modelId="{0476192A-FE6E-4698-BA2D-35B296FD01C5}" type="sibTrans" cxnId="{364DFD61-3E90-47CC-BE3E-7DE016B9F869}">
      <dgm:prSet/>
      <dgm:spPr/>
      <dgm:t>
        <a:bodyPr/>
        <a:lstStyle/>
        <a:p>
          <a:endParaRPr lang="en-US"/>
        </a:p>
      </dgm:t>
    </dgm:pt>
    <dgm:pt modelId="{DADE1291-3CC0-49F8-921B-3E66E9A7AD7D}">
      <dgm:prSet/>
      <dgm:spPr/>
      <dgm:t>
        <a:bodyPr/>
        <a:lstStyle/>
        <a:p>
          <a:r>
            <a:rPr lang="en-US" dirty="0"/>
            <a:t>The lead agency must collaborate with both their non-educational agency partners and LEAs to ensure that the academic and non-academic needs of </a:t>
          </a:r>
          <a:r>
            <a:rPr lang="en-US" b="1" u="sng" dirty="0"/>
            <a:t>each</a:t>
          </a:r>
          <a:r>
            <a:rPr lang="en-US" dirty="0"/>
            <a:t> homeless child/youth identified are met. 	</a:t>
          </a:r>
        </a:p>
      </dgm:t>
    </dgm:pt>
    <dgm:pt modelId="{622BE7DC-FFBF-46AF-A41E-54B026DA7F2C}" type="parTrans" cxnId="{8B832EA9-9D2D-493F-9316-6550A5D8FDA0}">
      <dgm:prSet/>
      <dgm:spPr/>
      <dgm:t>
        <a:bodyPr/>
        <a:lstStyle/>
        <a:p>
          <a:endParaRPr lang="en-US"/>
        </a:p>
      </dgm:t>
    </dgm:pt>
    <dgm:pt modelId="{9C3B9E1B-93E5-4E01-9E24-E01CB0814EEF}" type="sibTrans" cxnId="{8B832EA9-9D2D-493F-9316-6550A5D8FDA0}">
      <dgm:prSet/>
      <dgm:spPr/>
      <dgm:t>
        <a:bodyPr/>
        <a:lstStyle/>
        <a:p>
          <a:endParaRPr lang="en-US"/>
        </a:p>
      </dgm:t>
    </dgm:pt>
    <dgm:pt modelId="{8B2FC643-5DC6-4BE9-8A33-10A727545282}" type="pres">
      <dgm:prSet presAssocID="{0EB0FEF2-58AB-4E5D-98FC-CE9274A28945}" presName="linearFlow" presStyleCnt="0">
        <dgm:presLayoutVars>
          <dgm:dir/>
          <dgm:animLvl val="lvl"/>
          <dgm:resizeHandles val="exact"/>
        </dgm:presLayoutVars>
      </dgm:prSet>
      <dgm:spPr/>
    </dgm:pt>
    <dgm:pt modelId="{AFE30ED2-5996-46BF-8A26-69F6A42E07BA}" type="pres">
      <dgm:prSet presAssocID="{631A06A3-E767-459D-BF7D-ECA502086B10}" presName="composite" presStyleCnt="0"/>
      <dgm:spPr/>
    </dgm:pt>
    <dgm:pt modelId="{CB201B15-1AB0-4529-866F-7162A22F725A}" type="pres">
      <dgm:prSet presAssocID="{631A06A3-E767-459D-BF7D-ECA502086B10}" presName="parentText" presStyleLbl="alignNode1" presStyleIdx="0" presStyleCnt="3">
        <dgm:presLayoutVars>
          <dgm:chMax val="1"/>
          <dgm:bulletEnabled val="1"/>
        </dgm:presLayoutVars>
      </dgm:prSet>
      <dgm:spPr/>
    </dgm:pt>
    <dgm:pt modelId="{664A3916-CBEC-4D39-BD4D-0F093D32846B}" type="pres">
      <dgm:prSet presAssocID="{631A06A3-E767-459D-BF7D-ECA502086B10}" presName="descendantText" presStyleLbl="alignAcc1" presStyleIdx="0" presStyleCnt="3" custLinFactNeighborX="0" custLinFactNeighborY="-259">
        <dgm:presLayoutVars>
          <dgm:bulletEnabled val="1"/>
        </dgm:presLayoutVars>
      </dgm:prSet>
      <dgm:spPr/>
    </dgm:pt>
    <dgm:pt modelId="{EBD2625E-B8FE-4640-B188-BDECDF22FF97}" type="pres">
      <dgm:prSet presAssocID="{8FD3D5B6-468C-4CF4-96E2-2BD407A4D65B}" presName="sp" presStyleCnt="0"/>
      <dgm:spPr/>
    </dgm:pt>
    <dgm:pt modelId="{A4DB9D37-B782-4BC9-B715-A9796612F6FF}" type="pres">
      <dgm:prSet presAssocID="{B8CA78B0-9759-4916-9D6B-4156DB042785}" presName="composite" presStyleCnt="0"/>
      <dgm:spPr/>
    </dgm:pt>
    <dgm:pt modelId="{171A9FE9-456E-4845-971F-27A0CE0754BC}" type="pres">
      <dgm:prSet presAssocID="{B8CA78B0-9759-4916-9D6B-4156DB042785}" presName="parentText" presStyleLbl="alignNode1" presStyleIdx="1" presStyleCnt="3">
        <dgm:presLayoutVars>
          <dgm:chMax val="1"/>
          <dgm:bulletEnabled val="1"/>
        </dgm:presLayoutVars>
      </dgm:prSet>
      <dgm:spPr/>
    </dgm:pt>
    <dgm:pt modelId="{0676123D-6B69-47E0-A860-37178F643D53}" type="pres">
      <dgm:prSet presAssocID="{B8CA78B0-9759-4916-9D6B-4156DB042785}" presName="descendantText" presStyleLbl="alignAcc1" presStyleIdx="1" presStyleCnt="3">
        <dgm:presLayoutVars>
          <dgm:bulletEnabled val="1"/>
        </dgm:presLayoutVars>
      </dgm:prSet>
      <dgm:spPr/>
    </dgm:pt>
    <dgm:pt modelId="{1F9C038B-ADFC-4EC6-96AA-AF2919BBAD26}" type="pres">
      <dgm:prSet presAssocID="{A7BD72E8-150C-43F9-B3DF-5C26C547609F}" presName="sp" presStyleCnt="0"/>
      <dgm:spPr/>
    </dgm:pt>
    <dgm:pt modelId="{A1F4E068-90ED-48D7-88BF-B575E9C42846}" type="pres">
      <dgm:prSet presAssocID="{D21D3930-81CA-4959-847F-AAD4EEB60AA5}" presName="composite" presStyleCnt="0"/>
      <dgm:spPr/>
    </dgm:pt>
    <dgm:pt modelId="{1F5D3E46-5B9B-4C5F-ABAE-C812587FF0F3}" type="pres">
      <dgm:prSet presAssocID="{D21D3930-81CA-4959-847F-AAD4EEB60AA5}" presName="parentText" presStyleLbl="alignNode1" presStyleIdx="2" presStyleCnt="3">
        <dgm:presLayoutVars>
          <dgm:chMax val="1"/>
          <dgm:bulletEnabled val="1"/>
        </dgm:presLayoutVars>
      </dgm:prSet>
      <dgm:spPr/>
    </dgm:pt>
    <dgm:pt modelId="{572DE6B1-E612-4281-ADF6-2F20B7EC5D66}" type="pres">
      <dgm:prSet presAssocID="{D21D3930-81CA-4959-847F-AAD4EEB60AA5}" presName="descendantText" presStyleLbl="alignAcc1" presStyleIdx="2" presStyleCnt="3">
        <dgm:presLayoutVars>
          <dgm:bulletEnabled val="1"/>
        </dgm:presLayoutVars>
      </dgm:prSet>
      <dgm:spPr/>
    </dgm:pt>
  </dgm:ptLst>
  <dgm:cxnLst>
    <dgm:cxn modelId="{A9C9C437-69C3-491C-8694-8E320A8E6E31}" type="presOf" srcId="{DADE1291-3CC0-49F8-921B-3E66E9A7AD7D}" destId="{572DE6B1-E612-4281-ADF6-2F20B7EC5D66}" srcOrd="0" destOrd="0" presId="urn:microsoft.com/office/officeart/2005/8/layout/chevron2"/>
    <dgm:cxn modelId="{364DFD61-3E90-47CC-BE3E-7DE016B9F869}" srcId="{0EB0FEF2-58AB-4E5D-98FC-CE9274A28945}" destId="{D21D3930-81CA-4959-847F-AAD4EEB60AA5}" srcOrd="2" destOrd="0" parTransId="{4D14C147-29F9-45DF-B4AE-D64C2C74B061}" sibTransId="{0476192A-FE6E-4698-BA2D-35B296FD01C5}"/>
    <dgm:cxn modelId="{1AEE5D4C-7E9E-4EB6-A02B-FB5F25D733CE}" type="presOf" srcId="{631A06A3-E767-459D-BF7D-ECA502086B10}" destId="{CB201B15-1AB0-4529-866F-7162A22F725A}" srcOrd="0" destOrd="0" presId="urn:microsoft.com/office/officeart/2005/8/layout/chevron2"/>
    <dgm:cxn modelId="{8259BE6F-272B-45F0-A314-18BAB94FA7B8}" type="presOf" srcId="{D21D3930-81CA-4959-847F-AAD4EEB60AA5}" destId="{1F5D3E46-5B9B-4C5F-ABAE-C812587FF0F3}" srcOrd="0" destOrd="0" presId="urn:microsoft.com/office/officeart/2005/8/layout/chevron2"/>
    <dgm:cxn modelId="{9B336553-70CE-4B02-BD21-14739E81D311}" type="presOf" srcId="{125454C5-FCB5-4CF2-8B30-95A5A46BE2D9}" destId="{0676123D-6B69-47E0-A860-37178F643D53}" srcOrd="0" destOrd="0" presId="urn:microsoft.com/office/officeart/2005/8/layout/chevron2"/>
    <dgm:cxn modelId="{2E028253-9EA3-4643-B1B8-DC3F891D87B8}" srcId="{B8CA78B0-9759-4916-9D6B-4156DB042785}" destId="{125454C5-FCB5-4CF2-8B30-95A5A46BE2D9}" srcOrd="0" destOrd="0" parTransId="{C49C4992-9E40-4D96-8CEE-1D13E8EF6E00}" sibTransId="{8B07E886-6020-4DA2-9557-51D543D38E10}"/>
    <dgm:cxn modelId="{D033F47F-F76C-42E2-AAD3-E1BB9D64C63B}" srcId="{0EB0FEF2-58AB-4E5D-98FC-CE9274A28945}" destId="{631A06A3-E767-459D-BF7D-ECA502086B10}" srcOrd="0" destOrd="0" parTransId="{20AB53F4-13B2-4CDA-92D3-0383EE7033F7}" sibTransId="{8FD3D5B6-468C-4CF4-96E2-2BD407A4D65B}"/>
    <dgm:cxn modelId="{86A9F18F-4C8B-4641-9A4E-5398F5A3217D}" srcId="{0EB0FEF2-58AB-4E5D-98FC-CE9274A28945}" destId="{B8CA78B0-9759-4916-9D6B-4156DB042785}" srcOrd="1" destOrd="0" parTransId="{16C48072-4FAD-457E-9769-94DF45F971E2}" sibTransId="{A7BD72E8-150C-43F9-B3DF-5C26C547609F}"/>
    <dgm:cxn modelId="{2BC08A98-75F7-41CE-9410-73EE207DDD4B}" type="presOf" srcId="{0EB0FEF2-58AB-4E5D-98FC-CE9274A28945}" destId="{8B2FC643-5DC6-4BE9-8A33-10A727545282}" srcOrd="0" destOrd="0" presId="urn:microsoft.com/office/officeart/2005/8/layout/chevron2"/>
    <dgm:cxn modelId="{F447A19B-D1D9-4107-BFAC-D9B812A0237A}" type="presOf" srcId="{761B7BBB-1B6B-4D61-9418-27A242959A4E}" destId="{664A3916-CBEC-4D39-BD4D-0F093D32846B}" srcOrd="0" destOrd="0" presId="urn:microsoft.com/office/officeart/2005/8/layout/chevron2"/>
    <dgm:cxn modelId="{8B832EA9-9D2D-493F-9316-6550A5D8FDA0}" srcId="{D21D3930-81CA-4959-847F-AAD4EEB60AA5}" destId="{DADE1291-3CC0-49F8-921B-3E66E9A7AD7D}" srcOrd="0" destOrd="0" parTransId="{622BE7DC-FFBF-46AF-A41E-54B026DA7F2C}" sibTransId="{9C3B9E1B-93E5-4E01-9E24-E01CB0814EEF}"/>
    <dgm:cxn modelId="{ECD79FEA-0A0F-4064-86B7-6259F38BCE9C}" srcId="{631A06A3-E767-459D-BF7D-ECA502086B10}" destId="{761B7BBB-1B6B-4D61-9418-27A242959A4E}" srcOrd="0" destOrd="0" parTransId="{01C49B65-CD4A-4838-8D01-6AB00E34E695}" sibTransId="{3EADEE55-2F67-41C2-A1A2-A9A1CDBAD23B}"/>
    <dgm:cxn modelId="{7FEB77EB-B47E-4140-8645-DEE34F4976E4}" type="presOf" srcId="{B8CA78B0-9759-4916-9D6B-4156DB042785}" destId="{171A9FE9-456E-4845-971F-27A0CE0754BC}" srcOrd="0" destOrd="0" presId="urn:microsoft.com/office/officeart/2005/8/layout/chevron2"/>
    <dgm:cxn modelId="{9B3E6CAF-B345-41E4-9AC5-F6F356E6C999}" type="presParOf" srcId="{8B2FC643-5DC6-4BE9-8A33-10A727545282}" destId="{AFE30ED2-5996-46BF-8A26-69F6A42E07BA}" srcOrd="0" destOrd="0" presId="urn:microsoft.com/office/officeart/2005/8/layout/chevron2"/>
    <dgm:cxn modelId="{B4C2A02C-2599-45EE-867E-2229020FAEDA}" type="presParOf" srcId="{AFE30ED2-5996-46BF-8A26-69F6A42E07BA}" destId="{CB201B15-1AB0-4529-866F-7162A22F725A}" srcOrd="0" destOrd="0" presId="urn:microsoft.com/office/officeart/2005/8/layout/chevron2"/>
    <dgm:cxn modelId="{4E76DDC1-EB76-406F-80F5-991BD7AFB41C}" type="presParOf" srcId="{AFE30ED2-5996-46BF-8A26-69F6A42E07BA}" destId="{664A3916-CBEC-4D39-BD4D-0F093D32846B}" srcOrd="1" destOrd="0" presId="urn:microsoft.com/office/officeart/2005/8/layout/chevron2"/>
    <dgm:cxn modelId="{24C4B5F3-2CD2-4134-9E25-B5EEE5465678}" type="presParOf" srcId="{8B2FC643-5DC6-4BE9-8A33-10A727545282}" destId="{EBD2625E-B8FE-4640-B188-BDECDF22FF97}" srcOrd="1" destOrd="0" presId="urn:microsoft.com/office/officeart/2005/8/layout/chevron2"/>
    <dgm:cxn modelId="{988C0B76-8517-4CD4-85CE-90EC7849A7C8}" type="presParOf" srcId="{8B2FC643-5DC6-4BE9-8A33-10A727545282}" destId="{A4DB9D37-B782-4BC9-B715-A9796612F6FF}" srcOrd="2" destOrd="0" presId="urn:microsoft.com/office/officeart/2005/8/layout/chevron2"/>
    <dgm:cxn modelId="{D5CEF1D8-6779-4512-A4A1-37D9E1127D42}" type="presParOf" srcId="{A4DB9D37-B782-4BC9-B715-A9796612F6FF}" destId="{171A9FE9-456E-4845-971F-27A0CE0754BC}" srcOrd="0" destOrd="0" presId="urn:microsoft.com/office/officeart/2005/8/layout/chevron2"/>
    <dgm:cxn modelId="{873327E4-FFE3-4B4B-BC39-4AF098386BE1}" type="presParOf" srcId="{A4DB9D37-B782-4BC9-B715-A9796612F6FF}" destId="{0676123D-6B69-47E0-A860-37178F643D53}" srcOrd="1" destOrd="0" presId="urn:microsoft.com/office/officeart/2005/8/layout/chevron2"/>
    <dgm:cxn modelId="{B1AB3C9C-31A7-4AE3-9B69-E8833EF7D8EF}" type="presParOf" srcId="{8B2FC643-5DC6-4BE9-8A33-10A727545282}" destId="{1F9C038B-ADFC-4EC6-96AA-AF2919BBAD26}" srcOrd="3" destOrd="0" presId="urn:microsoft.com/office/officeart/2005/8/layout/chevron2"/>
    <dgm:cxn modelId="{01BF6AB6-3A52-4987-A393-78A5228E732D}" type="presParOf" srcId="{8B2FC643-5DC6-4BE9-8A33-10A727545282}" destId="{A1F4E068-90ED-48D7-88BF-B575E9C42846}" srcOrd="4" destOrd="0" presId="urn:microsoft.com/office/officeart/2005/8/layout/chevron2"/>
    <dgm:cxn modelId="{15C9654F-5860-48AC-AFF1-C9AD696E4EE5}" type="presParOf" srcId="{A1F4E068-90ED-48D7-88BF-B575E9C42846}" destId="{1F5D3E46-5B9B-4C5F-ABAE-C812587FF0F3}" srcOrd="0" destOrd="0" presId="urn:microsoft.com/office/officeart/2005/8/layout/chevron2"/>
    <dgm:cxn modelId="{DF05FCD7-0605-4655-BE27-F23A74FD225C}" type="presParOf" srcId="{A1F4E068-90ED-48D7-88BF-B575E9C42846}" destId="{572DE6B1-E612-4281-ADF6-2F20B7EC5D66}"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201B15-1AB0-4529-866F-7162A22F725A}">
      <dsp:nvSpPr>
        <dsp:cNvPr id="0" name=""/>
        <dsp:cNvSpPr/>
      </dsp:nvSpPr>
      <dsp:spPr>
        <a:xfrm rot="5400000">
          <a:off x="-170448" y="173725"/>
          <a:ext cx="1136321" cy="795424"/>
        </a:xfrm>
        <a:prstGeom prst="chevron">
          <a:avLst/>
        </a:prstGeom>
        <a:solidFill>
          <a:schemeClr val="accent1">
            <a:lumMod val="50000"/>
          </a:schemeClr>
        </a:solidFill>
        <a:ln w="12700" cap="flat" cmpd="sng" algn="ctr">
          <a:solidFill>
            <a:schemeClr val="accent1">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1</a:t>
          </a:r>
        </a:p>
      </dsp:txBody>
      <dsp:txXfrm rot="-5400000">
        <a:off x="1" y="400988"/>
        <a:ext cx="795424" cy="340897"/>
      </dsp:txXfrm>
    </dsp:sp>
    <dsp:sp modelId="{664A3916-CBEC-4D39-BD4D-0F093D32846B}">
      <dsp:nvSpPr>
        <dsp:cNvPr id="0" name=""/>
        <dsp:cNvSpPr/>
      </dsp:nvSpPr>
      <dsp:spPr>
        <a:xfrm rot="5400000">
          <a:off x="3971758" y="-3174968"/>
          <a:ext cx="738608" cy="709127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solidFill>
                <a:schemeClr val="tx1"/>
              </a:solidFill>
              <a:effectLst/>
              <a:latin typeface="+mn-lt"/>
              <a:ea typeface="+mn-ea"/>
              <a:cs typeface="+mn-cs"/>
            </a:rPr>
            <a:t>Each regional partnership must consist of an LEA within the state of New Jersey, which will serve as the </a:t>
          </a:r>
          <a:r>
            <a:rPr lang="en-US" sz="1800" b="1" kern="1200" dirty="0">
              <a:solidFill>
                <a:schemeClr val="tx1"/>
              </a:solidFill>
              <a:effectLst/>
              <a:latin typeface="+mn-lt"/>
              <a:ea typeface="+mn-ea"/>
              <a:cs typeface="+mn-cs"/>
            </a:rPr>
            <a:t>Lead Agency.</a:t>
          </a:r>
          <a:endParaRPr lang="en-US" sz="1800" b="1" kern="1200" dirty="0"/>
        </a:p>
      </dsp:txBody>
      <dsp:txXfrm rot="-5400000">
        <a:off x="795425" y="37421"/>
        <a:ext cx="7055219" cy="666496"/>
      </dsp:txXfrm>
    </dsp:sp>
    <dsp:sp modelId="{171A9FE9-456E-4845-971F-27A0CE0754BC}">
      <dsp:nvSpPr>
        <dsp:cNvPr id="0" name=""/>
        <dsp:cNvSpPr/>
      </dsp:nvSpPr>
      <dsp:spPr>
        <a:xfrm rot="5400000">
          <a:off x="-170448" y="1168157"/>
          <a:ext cx="1136321" cy="795424"/>
        </a:xfrm>
        <a:prstGeom prst="chevron">
          <a:avLst/>
        </a:prstGeom>
        <a:solidFill>
          <a:schemeClr val="accent1">
            <a:lumMod val="50000"/>
          </a:schemeClr>
        </a:solidFill>
        <a:ln w="12700" cap="flat" cmpd="sng" algn="ctr">
          <a:solidFill>
            <a:schemeClr val="accent1">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2</a:t>
          </a:r>
        </a:p>
      </dsp:txBody>
      <dsp:txXfrm rot="-5400000">
        <a:off x="1" y="1395420"/>
        <a:ext cx="795424" cy="340897"/>
      </dsp:txXfrm>
    </dsp:sp>
    <dsp:sp modelId="{0676123D-6B69-47E0-A860-37178F643D53}">
      <dsp:nvSpPr>
        <dsp:cNvPr id="0" name=""/>
        <dsp:cNvSpPr/>
      </dsp:nvSpPr>
      <dsp:spPr>
        <a:xfrm rot="5400000">
          <a:off x="3971758" y="-2178624"/>
          <a:ext cx="738608" cy="709127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solidFill>
                <a:schemeClr val="tx1"/>
              </a:solidFill>
              <a:effectLst/>
              <a:latin typeface="+mn-lt"/>
              <a:ea typeface="+mn-ea"/>
              <a:cs typeface="+mn-cs"/>
            </a:rPr>
            <a:t>The Lead Agency must have two </a:t>
          </a:r>
          <a:r>
            <a:rPr lang="en-US" sz="1800" b="1" kern="1200" dirty="0">
              <a:solidFill>
                <a:schemeClr val="tx1"/>
              </a:solidFill>
              <a:effectLst/>
              <a:latin typeface="+mn-lt"/>
              <a:ea typeface="+mn-ea"/>
              <a:cs typeface="+mn-cs"/>
            </a:rPr>
            <a:t>primary partnering organizations.</a:t>
          </a:r>
          <a:endParaRPr lang="en-US" sz="1800" i="1" kern="1200" dirty="0"/>
        </a:p>
      </dsp:txBody>
      <dsp:txXfrm rot="-5400000">
        <a:off x="795425" y="1033765"/>
        <a:ext cx="7055219" cy="666496"/>
      </dsp:txXfrm>
    </dsp:sp>
    <dsp:sp modelId="{1F5D3E46-5B9B-4C5F-ABAE-C812587FF0F3}">
      <dsp:nvSpPr>
        <dsp:cNvPr id="0" name=""/>
        <dsp:cNvSpPr/>
      </dsp:nvSpPr>
      <dsp:spPr>
        <a:xfrm rot="5400000">
          <a:off x="-170448" y="2162588"/>
          <a:ext cx="1136321" cy="795424"/>
        </a:xfrm>
        <a:prstGeom prst="chevron">
          <a:avLst/>
        </a:prstGeom>
        <a:solidFill>
          <a:schemeClr val="accent1">
            <a:lumMod val="50000"/>
          </a:schemeClr>
        </a:solidFill>
        <a:ln w="12700" cap="flat" cmpd="sng" algn="ctr">
          <a:solidFill>
            <a:schemeClr val="accent1">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3</a:t>
          </a:r>
        </a:p>
      </dsp:txBody>
      <dsp:txXfrm rot="-5400000">
        <a:off x="1" y="2389851"/>
        <a:ext cx="795424" cy="340897"/>
      </dsp:txXfrm>
    </dsp:sp>
    <dsp:sp modelId="{572DE6B1-E612-4281-ADF6-2F20B7EC5D66}">
      <dsp:nvSpPr>
        <dsp:cNvPr id="0" name=""/>
        <dsp:cNvSpPr/>
      </dsp:nvSpPr>
      <dsp:spPr>
        <a:xfrm rot="5400000">
          <a:off x="3971758" y="-1184192"/>
          <a:ext cx="738608" cy="709127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solidFill>
                <a:schemeClr val="tx1"/>
              </a:solidFill>
              <a:effectLst/>
              <a:latin typeface="+mn-lt"/>
              <a:ea typeface="+mn-ea"/>
              <a:cs typeface="+mn-cs"/>
            </a:rPr>
            <a:t>The two </a:t>
          </a:r>
          <a:r>
            <a:rPr lang="en-US" sz="1800" b="1" kern="1200" dirty="0">
              <a:solidFill>
                <a:schemeClr val="tx1"/>
              </a:solidFill>
              <a:effectLst/>
              <a:latin typeface="+mn-lt"/>
              <a:ea typeface="+mn-ea"/>
              <a:cs typeface="+mn-cs"/>
            </a:rPr>
            <a:t>primary partnering organizations must be </a:t>
          </a:r>
          <a:r>
            <a:rPr lang="en-US" sz="1800" kern="1200" dirty="0">
              <a:solidFill>
                <a:schemeClr val="tx1"/>
              </a:solidFill>
              <a:effectLst/>
              <a:latin typeface="+mn-lt"/>
              <a:ea typeface="+mn-ea"/>
              <a:cs typeface="+mn-cs"/>
            </a:rPr>
            <a:t>located within the region of the Lead Agency.</a:t>
          </a:r>
          <a:endParaRPr lang="en-US" sz="1800" kern="1200" dirty="0"/>
        </a:p>
      </dsp:txBody>
      <dsp:txXfrm rot="-5400000">
        <a:off x="795425" y="2028197"/>
        <a:ext cx="7055219" cy="666496"/>
      </dsp:txXfrm>
    </dsp:sp>
    <dsp:sp modelId="{8645B0D5-972A-4BB7-88AA-B63CA6F89791}">
      <dsp:nvSpPr>
        <dsp:cNvPr id="0" name=""/>
        <dsp:cNvSpPr/>
      </dsp:nvSpPr>
      <dsp:spPr>
        <a:xfrm rot="5400000">
          <a:off x="-170448" y="3320832"/>
          <a:ext cx="1136321" cy="795424"/>
        </a:xfrm>
        <a:prstGeom prst="chevron">
          <a:avLst/>
        </a:prstGeom>
        <a:solidFill>
          <a:schemeClr val="accent1">
            <a:lumMod val="50000"/>
          </a:schemeClr>
        </a:solidFill>
        <a:ln w="12700" cap="flat" cmpd="sng" algn="ctr">
          <a:solidFill>
            <a:schemeClr val="accent1">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a:t>4</a:t>
          </a:r>
        </a:p>
      </dsp:txBody>
      <dsp:txXfrm rot="-5400000">
        <a:off x="1" y="3548095"/>
        <a:ext cx="795424" cy="340897"/>
      </dsp:txXfrm>
    </dsp:sp>
    <dsp:sp modelId="{C8194CE7-DBA8-48BF-B2E5-FE0F976674FD}">
      <dsp:nvSpPr>
        <dsp:cNvPr id="0" name=""/>
        <dsp:cNvSpPr/>
      </dsp:nvSpPr>
      <dsp:spPr>
        <a:xfrm rot="5400000">
          <a:off x="3807945" y="-25948"/>
          <a:ext cx="1066233" cy="709127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b="1" kern="1200" dirty="0">
              <a:solidFill>
                <a:schemeClr val="tx1"/>
              </a:solidFill>
              <a:effectLst/>
              <a:latin typeface="+mn-lt"/>
              <a:ea typeface="+mn-ea"/>
              <a:cs typeface="+mn-cs"/>
            </a:rPr>
            <a:t>Lead Agency </a:t>
          </a:r>
          <a:r>
            <a:rPr lang="en-US" sz="1800" kern="1200" dirty="0">
              <a:solidFill>
                <a:schemeClr val="tx1"/>
              </a:solidFill>
              <a:effectLst/>
              <a:latin typeface="+mn-lt"/>
              <a:ea typeface="+mn-ea"/>
              <a:cs typeface="+mn-cs"/>
            </a:rPr>
            <a:t>applicants must agree to serve all districts located in the region.  A</a:t>
          </a:r>
          <a:r>
            <a:rPr lang="en-US" sz="1800" kern="1200" dirty="0"/>
            <a:t>n </a:t>
          </a:r>
          <a:r>
            <a:rPr lang="en-US" sz="1800" b="0" i="0" kern="1200" dirty="0"/>
            <a:t>applicant may only apply to service one (1) region; moreover, it is recommended, not required, that an applicant service the region of locale. </a:t>
          </a:r>
          <a:r>
            <a:rPr lang="en-US" sz="1800" kern="1200" dirty="0">
              <a:solidFill>
                <a:schemeClr val="tx1"/>
              </a:solidFill>
              <a:effectLst/>
              <a:latin typeface="+mn-lt"/>
              <a:ea typeface="+mn-ea"/>
              <a:cs typeface="+mn-cs"/>
            </a:rPr>
            <a:t> </a:t>
          </a:r>
          <a:endParaRPr lang="en-US" sz="1800" kern="1200" dirty="0"/>
        </a:p>
      </dsp:txBody>
      <dsp:txXfrm rot="-5400000">
        <a:off x="795425" y="3038622"/>
        <a:ext cx="7039226" cy="9621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201B15-1AB0-4529-866F-7162A22F725A}">
      <dsp:nvSpPr>
        <dsp:cNvPr id="0" name=""/>
        <dsp:cNvSpPr/>
      </dsp:nvSpPr>
      <dsp:spPr>
        <a:xfrm rot="5400000">
          <a:off x="-236795" y="238852"/>
          <a:ext cx="1578634" cy="1105044"/>
        </a:xfrm>
        <a:prstGeom prst="chevron">
          <a:avLst/>
        </a:prstGeom>
        <a:solidFill>
          <a:schemeClr val="accent1">
            <a:lumMod val="50000"/>
          </a:schemeClr>
        </a:solidFill>
        <a:ln w="12700" cap="flat" cmpd="sng" algn="ctr">
          <a:solidFill>
            <a:schemeClr val="accent1">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en-US" sz="3100" kern="1200" dirty="0"/>
            <a:t>1</a:t>
          </a:r>
        </a:p>
      </dsp:txBody>
      <dsp:txXfrm rot="-5400000">
        <a:off x="0" y="554579"/>
        <a:ext cx="1105044" cy="473590"/>
      </dsp:txXfrm>
    </dsp:sp>
    <dsp:sp modelId="{664A3916-CBEC-4D39-BD4D-0F093D32846B}">
      <dsp:nvSpPr>
        <dsp:cNvPr id="0" name=""/>
        <dsp:cNvSpPr/>
      </dsp:nvSpPr>
      <dsp:spPr>
        <a:xfrm rot="5400000">
          <a:off x="3982815" y="-2877771"/>
          <a:ext cx="1026112" cy="678165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b="1" u="sng" kern="1200" dirty="0"/>
            <a:t>The lead agency (grantee) </a:t>
          </a:r>
          <a:r>
            <a:rPr lang="en-US" sz="1800" kern="1200" dirty="0"/>
            <a:t>is responsible for the overall implementation and administration of the regional project and must serve in the capacity throughout the 3-year grant period.</a:t>
          </a:r>
          <a:endParaRPr lang="en-US" sz="1800" b="1" kern="1200" dirty="0"/>
        </a:p>
      </dsp:txBody>
      <dsp:txXfrm rot="-5400000">
        <a:off x="1105044" y="50091"/>
        <a:ext cx="6731564" cy="925930"/>
      </dsp:txXfrm>
    </dsp:sp>
    <dsp:sp modelId="{171A9FE9-456E-4845-971F-27A0CE0754BC}">
      <dsp:nvSpPr>
        <dsp:cNvPr id="0" name=""/>
        <dsp:cNvSpPr/>
      </dsp:nvSpPr>
      <dsp:spPr>
        <a:xfrm rot="5400000">
          <a:off x="-236795" y="1623146"/>
          <a:ext cx="1578634" cy="1105044"/>
        </a:xfrm>
        <a:prstGeom prst="chevron">
          <a:avLst/>
        </a:prstGeom>
        <a:solidFill>
          <a:schemeClr val="accent1">
            <a:lumMod val="50000"/>
          </a:schemeClr>
        </a:solidFill>
        <a:ln w="12700" cap="flat" cmpd="sng" algn="ctr">
          <a:solidFill>
            <a:schemeClr val="accent1">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en-US" sz="3100" kern="1200" dirty="0"/>
            <a:t>2</a:t>
          </a:r>
        </a:p>
      </dsp:txBody>
      <dsp:txXfrm rot="-5400000">
        <a:off x="0" y="1938873"/>
        <a:ext cx="1105044" cy="473590"/>
      </dsp:txXfrm>
    </dsp:sp>
    <dsp:sp modelId="{0676123D-6B69-47E0-A860-37178F643D53}">
      <dsp:nvSpPr>
        <dsp:cNvPr id="0" name=""/>
        <dsp:cNvSpPr/>
      </dsp:nvSpPr>
      <dsp:spPr>
        <a:xfrm rot="5400000">
          <a:off x="3982815" y="-1491419"/>
          <a:ext cx="1026112" cy="678165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The lead agency must assist in the identification, enrollment and coordination of services to all McKinney-Vento eligible children and youths. </a:t>
          </a:r>
          <a:endParaRPr lang="en-US" sz="1800" i="1" kern="1200" dirty="0"/>
        </a:p>
      </dsp:txBody>
      <dsp:txXfrm rot="-5400000">
        <a:off x="1105044" y="1436443"/>
        <a:ext cx="6731564" cy="925930"/>
      </dsp:txXfrm>
    </dsp:sp>
    <dsp:sp modelId="{1F5D3E46-5B9B-4C5F-ABAE-C812587FF0F3}">
      <dsp:nvSpPr>
        <dsp:cNvPr id="0" name=""/>
        <dsp:cNvSpPr/>
      </dsp:nvSpPr>
      <dsp:spPr>
        <a:xfrm rot="5400000">
          <a:off x="-236795" y="3007440"/>
          <a:ext cx="1578634" cy="1105044"/>
        </a:xfrm>
        <a:prstGeom prst="chevron">
          <a:avLst/>
        </a:prstGeom>
        <a:solidFill>
          <a:schemeClr val="accent1">
            <a:lumMod val="50000"/>
          </a:schemeClr>
        </a:solidFill>
        <a:ln w="12700" cap="flat" cmpd="sng" algn="ctr">
          <a:solidFill>
            <a:schemeClr val="accent1">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en-US" sz="3100" kern="1200" dirty="0"/>
            <a:t>3</a:t>
          </a:r>
        </a:p>
      </dsp:txBody>
      <dsp:txXfrm rot="-5400000">
        <a:off x="0" y="3323167"/>
        <a:ext cx="1105044" cy="473590"/>
      </dsp:txXfrm>
    </dsp:sp>
    <dsp:sp modelId="{572DE6B1-E612-4281-ADF6-2F20B7EC5D66}">
      <dsp:nvSpPr>
        <dsp:cNvPr id="0" name=""/>
        <dsp:cNvSpPr/>
      </dsp:nvSpPr>
      <dsp:spPr>
        <a:xfrm rot="5400000">
          <a:off x="3982815" y="-107126"/>
          <a:ext cx="1026112" cy="6781655"/>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The lead agency must collaborate with both their non-educational agency partners and LEAs to ensure that the academic and non-academic needs of </a:t>
          </a:r>
          <a:r>
            <a:rPr lang="en-US" sz="1800" b="1" u="sng" kern="1200" dirty="0"/>
            <a:t>each</a:t>
          </a:r>
          <a:r>
            <a:rPr lang="en-US" sz="1800" kern="1200" dirty="0"/>
            <a:t> homeless child/youth identified are met. 	</a:t>
          </a:r>
        </a:p>
      </dsp:txBody>
      <dsp:txXfrm rot="-5400000">
        <a:off x="1105044" y="2820736"/>
        <a:ext cx="6731564" cy="92593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B3BA40B0-59CA-499D-8F29-D1681DD78A07}" type="datetimeFigureOut">
              <a:rPr lang="en-US" smtClean="0"/>
              <a:t>12/16/2020</a:t>
            </a:fld>
            <a:endParaRPr lang="en-US" dirty="0"/>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BB38252F-07CA-4214-AA3A-458C0B26540F}" type="slidenum">
              <a:rPr lang="en-US" smtClean="0"/>
              <a:t>‹#›</a:t>
            </a:fld>
            <a:endParaRPr lang="en-US" dirty="0"/>
          </a:p>
        </p:txBody>
      </p:sp>
    </p:spTree>
    <p:extLst>
      <p:ext uri="{BB962C8B-B14F-4D97-AF65-F5344CB8AC3E}">
        <p14:creationId xmlns:p14="http://schemas.microsoft.com/office/powerpoint/2010/main" val="35024449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3512D57D-1B85-4F45-AA3D-09C7730D0CED}" type="datetimeFigureOut">
              <a:rPr lang="en-US" smtClean="0"/>
              <a:t>12/16/2020</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BF8D6509-F30D-420A-A431-3E288F5610D5}" type="slidenum">
              <a:rPr lang="en-US" smtClean="0"/>
              <a:t>‹#›</a:t>
            </a:fld>
            <a:endParaRPr lang="en-US" dirty="0"/>
          </a:p>
        </p:txBody>
      </p:sp>
    </p:spTree>
    <p:extLst>
      <p:ext uri="{BB962C8B-B14F-4D97-AF65-F5344CB8AC3E}">
        <p14:creationId xmlns:p14="http://schemas.microsoft.com/office/powerpoint/2010/main" val="1233282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www.state.nj.us/education/grants/discretionary/apps/"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www.state.nj.us/education/grants/discretionary/management/" TargetMode="External"/><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nche.ed.gov/wp-content/uploads/2018/12/ehcy_profile.pdf"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nche.ed.gov/title-1-part-a/"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AFTERNOON, </a:t>
            </a:r>
          </a:p>
          <a:p>
            <a:endParaRPr lang="en-US" dirty="0"/>
          </a:p>
          <a:p>
            <a:r>
              <a:rPr lang="en-US" dirty="0"/>
              <a:t>My name is Pheobie Thomas and I am the State Coordinator for McKinney-Vento and Migrant Education Programs.  Welcome to the 2020-2021 Re-Competition TA Session for the Stewart. B. McKinney-Vento Education for Homeless Children and Youths Grant for Region I. </a:t>
            </a:r>
          </a:p>
          <a:p>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1</a:t>
            </a:fld>
            <a:endParaRPr lang="en-US" dirty="0"/>
          </a:p>
        </p:txBody>
      </p:sp>
    </p:spTree>
    <p:extLst>
      <p:ext uri="{BB962C8B-B14F-4D97-AF65-F5344CB8AC3E}">
        <p14:creationId xmlns:p14="http://schemas.microsoft.com/office/powerpoint/2010/main" val="21193587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LEAs may apply for up to the total amount listed in Appendix 2, Table I of the NGO, of which no more than fifteen (15) percent may be used for administrative purposes. Years 2 and 3 funding is subject to the availability of funds.  </a:t>
            </a:r>
            <a:r>
              <a:rPr lang="en-US" dirty="0">
                <a:latin typeface="+mn-lt"/>
              </a:rPr>
              <a:t>Program funds are awarded to one LEA applicant within each of the 5 inter-county regional service areas.</a:t>
            </a:r>
          </a:p>
          <a:p>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10</a:t>
            </a:fld>
            <a:endParaRPr lang="en-US" dirty="0"/>
          </a:p>
        </p:txBody>
      </p:sp>
    </p:spTree>
    <p:extLst>
      <p:ext uri="{BB962C8B-B14F-4D97-AF65-F5344CB8AC3E}">
        <p14:creationId xmlns:p14="http://schemas.microsoft.com/office/powerpoint/2010/main" val="20468059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McKinney-Vento Education of Homeless Children and Youths Program</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is 100%</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percent funded from Title VII-B of the </a:t>
            </a:r>
            <a:r>
              <a:rPr lang="en-US" sz="1200" i="1" kern="1200" dirty="0">
                <a:solidFill>
                  <a:schemeClr val="tx1"/>
                </a:solidFill>
                <a:effectLst/>
                <a:latin typeface="+mn-lt"/>
                <a:ea typeface="+mn-ea"/>
                <a:cs typeface="+mn-cs"/>
              </a:rPr>
              <a:t>McKinney-Vento Homeless Assistance Act, </a:t>
            </a:r>
            <a:r>
              <a:rPr lang="en-US" sz="1200" kern="1200" dirty="0">
                <a:solidFill>
                  <a:schemeClr val="tx1"/>
                </a:solidFill>
                <a:effectLst/>
                <a:latin typeface="+mn-lt"/>
                <a:ea typeface="+mn-ea"/>
                <a:cs typeface="+mn-cs"/>
              </a:rPr>
              <a:t>reauthorized under the </a:t>
            </a:r>
            <a:r>
              <a:rPr lang="en-US" sz="1200" i="1" kern="1200" dirty="0">
                <a:solidFill>
                  <a:schemeClr val="tx1"/>
                </a:solidFill>
                <a:effectLst/>
                <a:latin typeface="+mn-lt"/>
                <a:ea typeface="+mn-ea"/>
                <a:cs typeface="+mn-cs"/>
              </a:rPr>
              <a:t>Every Student Succeeds Act (ESSA).</a:t>
            </a:r>
            <a:endParaRPr lang="en-US" sz="1200" b="1" i="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Using county/district homeless student data, funding awards are distributed statewide among 5 inter-county regional service areas. LEAs may apply for the amount specified in the column which corresponds to the inter-county regional project for which they are applying. These agencies will continue to serve as lead agencies for their respective regional projects throughout the three-year grant cycle.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Region 1, consisting of Bergen, Hunterdon, Passaic, Somerset, Sussex, and Warren counties may apply for the maximum award amount of $149,626</a:t>
            </a:r>
          </a:p>
        </p:txBody>
      </p:sp>
      <p:sp>
        <p:nvSpPr>
          <p:cNvPr id="4" name="Slide Number Placeholder 3"/>
          <p:cNvSpPr>
            <a:spLocks noGrp="1"/>
          </p:cNvSpPr>
          <p:nvPr>
            <p:ph type="sldNum" sz="quarter" idx="10"/>
          </p:nvPr>
        </p:nvSpPr>
        <p:spPr/>
        <p:txBody>
          <a:bodyPr/>
          <a:lstStyle/>
          <a:p>
            <a:fld id="{BF8D6509-F30D-420A-A431-3E288F5610D5}" type="slidenum">
              <a:rPr lang="en-US" smtClean="0"/>
              <a:t>11</a:t>
            </a:fld>
            <a:endParaRPr lang="en-US" dirty="0"/>
          </a:p>
        </p:txBody>
      </p:sp>
    </p:spTree>
    <p:extLst>
      <p:ext uri="{BB962C8B-B14F-4D97-AF65-F5344CB8AC3E}">
        <p14:creationId xmlns:p14="http://schemas.microsoft.com/office/powerpoint/2010/main" val="35525320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Grant recipients are required to submit quarterly program and fiscal progress reports.  Program and fiscal reports for Year 1 of the three-year project period are outlined in the table.  All program and fiscal reports will be submitted through the EWEG system.</a:t>
            </a:r>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12</a:t>
            </a:fld>
            <a:endParaRPr lang="en-US" dirty="0"/>
          </a:p>
        </p:txBody>
      </p:sp>
    </p:spTree>
    <p:extLst>
      <p:ext uri="{BB962C8B-B14F-4D97-AF65-F5344CB8AC3E}">
        <p14:creationId xmlns:p14="http://schemas.microsoft.com/office/powerpoint/2010/main" val="6028442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t>That concludes Section 1.  If there are any questions concerning this section, please type them into the chat box and I will provide responses at the end of today’s presentation.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i="1" dirty="0"/>
          </a:p>
          <a:p>
            <a:r>
              <a:rPr lang="en-US" dirty="0"/>
              <a:t>Now, we will move into project guidelines.  </a:t>
            </a:r>
            <a:r>
              <a:rPr lang="en-US" sz="1200" kern="1200" dirty="0">
                <a:solidFill>
                  <a:schemeClr val="tx1"/>
                </a:solidFill>
                <a:effectLst/>
                <a:latin typeface="+mn-lt"/>
                <a:ea typeface="+mn-ea"/>
                <a:cs typeface="+mn-cs"/>
              </a:rPr>
              <a:t>The intent of this section is to provide the applicant with the framework to plan, design, and develop a 3-year proposed project plan to meet the purpose of this grant program.</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information contained in Section 2 will complete the applicant’s understanding of the specific considerations and requirements for their project.</a:t>
            </a:r>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13</a:t>
            </a:fld>
            <a:endParaRPr lang="en-US" dirty="0"/>
          </a:p>
        </p:txBody>
      </p:sp>
    </p:spTree>
    <p:extLst>
      <p:ext uri="{BB962C8B-B14F-4D97-AF65-F5344CB8AC3E}">
        <p14:creationId xmlns:p14="http://schemas.microsoft.com/office/powerpoint/2010/main" val="28532652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goals and objectives for each McKinney-Vento project are developed in the program’s first year application.  Grantees are expected to conform to the general scope of the program design that is outlined and approved in their Year 1 applications.  However, considerable thought and planning among the applicant grantee, primary partners and collaborating organizations must occur to ensure continuous program improvement and correlation with the Department’s purpose as presented in Section 1 to establish quality homeless education programs.</a:t>
            </a:r>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14</a:t>
            </a:fld>
            <a:endParaRPr lang="en-US" dirty="0"/>
          </a:p>
        </p:txBody>
      </p:sp>
    </p:spTree>
    <p:extLst>
      <p:ext uri="{BB962C8B-B14F-4D97-AF65-F5344CB8AC3E}">
        <p14:creationId xmlns:p14="http://schemas.microsoft.com/office/powerpoint/2010/main" val="2717207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sz="1400" cap="all" dirty="0"/>
              <a:t>PROJECT REQUIREMENTS FOR THE GRANT ARE AS FOLLOWS:</a:t>
            </a:r>
          </a:p>
          <a:p>
            <a:pPr eaLnBrk="1" hangingPunct="1">
              <a:spcBef>
                <a:spcPct val="0"/>
              </a:spcBef>
            </a:pPr>
            <a:endParaRPr lang="en-US" sz="1400" cap="all" dirty="0"/>
          </a:p>
          <a:p>
            <a:r>
              <a:rPr lang="en-US" sz="1200" b="1" u="sng" kern="1200" dirty="0">
                <a:solidFill>
                  <a:schemeClr val="tx1"/>
                </a:solidFill>
                <a:effectLst/>
                <a:latin typeface="+mn-lt"/>
                <a:ea typeface="+mn-ea"/>
                <a:cs typeface="+mn-cs"/>
              </a:rPr>
              <a:t>The lead agency </a:t>
            </a:r>
            <a:r>
              <a:rPr lang="en-US" sz="1200" kern="1200" dirty="0">
                <a:solidFill>
                  <a:schemeClr val="tx1"/>
                </a:solidFill>
                <a:effectLst/>
                <a:latin typeface="+mn-lt"/>
                <a:ea typeface="+mn-ea"/>
                <a:cs typeface="+mn-cs"/>
              </a:rPr>
              <a:t>is responsible for the overall implementation and administration of the regional project. The lead agency may not divest its responsibilities to another entity. The lead agency must assist; through training and technical assistance and service referrals, in the identification, enrollment and coordination of services to all McKinney-Vento eligible children and youths throughout the counties in each of the inter-county regional service areas as specified in Table I in Appendix 2.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Grantees must collaborate with both their non-educational agency partners and LEAs in their respective regions to assure that the academic and non-academic needs of </a:t>
            </a:r>
            <a:r>
              <a:rPr lang="en-US" sz="1200" b="1" u="sng" kern="1200" dirty="0">
                <a:solidFill>
                  <a:schemeClr val="tx1"/>
                </a:solidFill>
                <a:effectLst/>
                <a:latin typeface="+mn-lt"/>
                <a:ea typeface="+mn-ea"/>
                <a:cs typeface="+mn-cs"/>
              </a:rPr>
              <a:t>each</a:t>
            </a:r>
            <a:r>
              <a:rPr lang="en-US" sz="1200" kern="1200" dirty="0">
                <a:solidFill>
                  <a:schemeClr val="tx1"/>
                </a:solidFill>
                <a:effectLst/>
                <a:latin typeface="+mn-lt"/>
                <a:ea typeface="+mn-ea"/>
                <a:cs typeface="+mn-cs"/>
              </a:rPr>
              <a:t> homeless child/youth identified are met.  To do this, projects, in partnership with their primary partners and in collaboration with their partner non-educational agencies and LEAs, must develop and implement a sound process for identifying, enrolling and providing services, through referral or direct service, to children and youths experiencing homelessness </a:t>
            </a:r>
            <a:r>
              <a:rPr lang="en-US" sz="1200" b="1" kern="1200" dirty="0">
                <a:solidFill>
                  <a:schemeClr val="tx1"/>
                </a:solidFill>
                <a:effectLst/>
                <a:latin typeface="+mn-lt"/>
                <a:ea typeface="+mn-ea"/>
                <a:cs typeface="+mn-cs"/>
              </a:rPr>
              <a:t>within the region</a:t>
            </a:r>
            <a:r>
              <a:rPr lang="en-US" sz="1200" kern="1200" dirty="0">
                <a:solidFill>
                  <a:schemeClr val="tx1"/>
                </a:solidFill>
                <a:effectLst/>
                <a:latin typeface="+mn-lt"/>
                <a:ea typeface="+mn-ea"/>
                <a:cs typeface="+mn-cs"/>
              </a:rPr>
              <a:t> for which the applicant has agreed to serve, as identified on the Documentation of Eligibility form in Appendix 2 of the NGO.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awarded grantee maintains responsibility for ensuring that training and technical assistance is provided to LEAs within the lead agency’s regional service area, to increase the likelihood that the aforementioned process is free of barriers to the enrollment and attendance of homeless children and youths; such as the requirement for homeless children and youths to provide proof of residence or notarized affidavits; birth certificates; health/immunization records; previous school or transfer records as a condition of enrollment.  Grantees are required to interface with </a:t>
            </a:r>
            <a:r>
              <a:rPr lang="en-US" sz="1200" b="1" kern="1200" dirty="0">
                <a:solidFill>
                  <a:schemeClr val="tx1"/>
                </a:solidFill>
                <a:effectLst/>
                <a:latin typeface="+mn-lt"/>
                <a:ea typeface="+mn-ea"/>
                <a:cs typeface="+mn-cs"/>
              </a:rPr>
              <a:t>all</a:t>
            </a:r>
            <a:r>
              <a:rPr lang="en-US" sz="1200" kern="1200" dirty="0">
                <a:solidFill>
                  <a:schemeClr val="tx1"/>
                </a:solidFill>
                <a:effectLst/>
                <a:latin typeface="+mn-lt"/>
                <a:ea typeface="+mn-ea"/>
                <a:cs typeface="+mn-cs"/>
              </a:rPr>
              <a:t> districts within their respective regions to facilitate, coordinate, plan, develop and assure that the LEAs will provide </a:t>
            </a:r>
            <a:r>
              <a:rPr lang="en-US" sz="1200" b="1" kern="1200" dirty="0">
                <a:solidFill>
                  <a:schemeClr val="tx1"/>
                </a:solidFill>
                <a:effectLst/>
                <a:latin typeface="+mn-lt"/>
                <a:ea typeface="+mn-ea"/>
                <a:cs typeface="+mn-cs"/>
              </a:rPr>
              <a:t>comparable</a:t>
            </a:r>
            <a:r>
              <a:rPr lang="en-US" sz="1200" kern="1200" dirty="0">
                <a:solidFill>
                  <a:schemeClr val="tx1"/>
                </a:solidFill>
                <a:effectLst/>
                <a:latin typeface="+mn-lt"/>
                <a:ea typeface="+mn-ea"/>
                <a:cs typeface="+mn-cs"/>
              </a:rPr>
              <a:t> supplemental academic and support services for all identified program eligible children and youths, as needed. </a:t>
            </a:r>
            <a:endParaRPr lang="en-US" sz="1400" i="1" dirty="0"/>
          </a:p>
          <a:p>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15</a:t>
            </a:fld>
            <a:endParaRPr lang="en-US" dirty="0"/>
          </a:p>
        </p:txBody>
      </p:sp>
    </p:spTree>
    <p:extLst>
      <p:ext uri="{BB962C8B-B14F-4D97-AF65-F5344CB8AC3E}">
        <p14:creationId xmlns:p14="http://schemas.microsoft.com/office/powerpoint/2010/main" val="9527219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Furthermore, grantees must report to the Department on all </a:t>
            </a:r>
            <a:r>
              <a:rPr lang="en-US" sz="1200" b="1" i="1" kern="1200" dirty="0">
                <a:solidFill>
                  <a:schemeClr val="tx1"/>
                </a:solidFill>
                <a:effectLst/>
                <a:latin typeface="+mn-lt"/>
                <a:ea typeface="+mn-ea"/>
                <a:cs typeface="+mn-cs"/>
              </a:rPr>
              <a:t>barriers</a:t>
            </a:r>
            <a:r>
              <a:rPr lang="en-US" sz="1200" kern="1200" dirty="0">
                <a:solidFill>
                  <a:schemeClr val="tx1"/>
                </a:solidFill>
                <a:effectLst/>
                <a:latin typeface="+mn-lt"/>
                <a:ea typeface="+mn-ea"/>
                <a:cs typeface="+mn-cs"/>
              </a:rPr>
              <a:t> local liaisons for homeless children and youths experience in their efforts to enroll and sustain the attendance of students experiencing homelessness.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Additionally, grantees must offer guidance to LEAs and coordinate with local liaisons in their respective regions to increase the likelihood of the effective and efficient use of Title I, Part A funds reserved for services to homeless children and youths. Title I, Part A of the </a:t>
            </a:r>
            <a:r>
              <a:rPr lang="en-US" sz="1200" i="1" kern="1200" dirty="0">
                <a:solidFill>
                  <a:schemeClr val="tx1"/>
                </a:solidFill>
                <a:effectLst/>
                <a:latin typeface="+mn-lt"/>
                <a:ea typeface="+mn-ea"/>
                <a:cs typeface="+mn-cs"/>
              </a:rPr>
              <a:t>ESSA</a:t>
            </a:r>
            <a:r>
              <a:rPr lang="en-US" sz="1200" kern="1200" dirty="0">
                <a:solidFill>
                  <a:schemeClr val="tx1"/>
                </a:solidFill>
                <a:effectLst/>
                <a:latin typeface="+mn-lt"/>
                <a:ea typeface="+mn-ea"/>
                <a:cs typeface="+mn-cs"/>
              </a:rPr>
              <a:t> requires that recipient districts reserve funds for any homeless students not enrolled in participating Title I schools within the LEA.   </a:t>
            </a:r>
          </a:p>
          <a:p>
            <a:r>
              <a:rPr lang="en-US" sz="1200" kern="1200" dirty="0">
                <a:solidFill>
                  <a:schemeClr val="tx1"/>
                </a:solidFill>
                <a:effectLst/>
                <a:latin typeface="+mn-lt"/>
                <a:ea typeface="+mn-ea"/>
                <a:cs typeface="+mn-cs"/>
              </a:rPr>
              <a:t>  </a:t>
            </a:r>
          </a:p>
          <a:p>
            <a:r>
              <a:rPr lang="en-US" sz="1200" i="1" kern="1200" dirty="0">
                <a:solidFill>
                  <a:schemeClr val="tx1"/>
                </a:solidFill>
                <a:effectLst/>
                <a:latin typeface="+mn-lt"/>
                <a:ea typeface="+mn-ea"/>
                <a:cs typeface="+mn-cs"/>
              </a:rPr>
              <a:t>Per Title 1, Part A: RESERVATION- A local educational agency shall reserve such funds as are necessary under this part to provide services comparable to those provided to children in schools funded under this part to serve homeless children who do not attend participating schools, including providing educationally related support services to children in shelters and other locations where children may live.</a:t>
            </a:r>
            <a:r>
              <a:rPr lang="en-US" sz="1200" kern="1200" dirty="0">
                <a:solidFill>
                  <a:schemeClr val="tx1"/>
                </a:solidFill>
                <a:effectLst/>
                <a:latin typeface="+mn-lt"/>
                <a:ea typeface="+mn-ea"/>
                <a:cs typeface="+mn-cs"/>
              </a:rPr>
              <a:t> </a:t>
            </a:r>
          </a:p>
          <a:p>
            <a:r>
              <a:rPr lang="en-US" sz="1200"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Therefore, grantees’ planning, with the aforementioned districts, is essential. Applicants must discuss with LEAs the importance of the comprehensive needs assessment process in determining how Title I Homeless Reserve funds will be utilized for services to homeless children and youths.  </a:t>
            </a:r>
          </a:p>
          <a:p>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16</a:t>
            </a:fld>
            <a:endParaRPr lang="en-US" dirty="0"/>
          </a:p>
        </p:txBody>
      </p:sp>
    </p:spTree>
    <p:extLst>
      <p:ext uri="{BB962C8B-B14F-4D97-AF65-F5344CB8AC3E}">
        <p14:creationId xmlns:p14="http://schemas.microsoft.com/office/powerpoint/2010/main" val="11745037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regional McKinney-Vento projects will also identify and establish partnerships and collaborations with the LEAs within their region, other local and/or regional service providers, community-based organizations (CBOs) and health social service organizations to assist aforementioned LEAs, through technical assistance training and, in providing supplemental services and making referrals to appropriate agencies to enable all homeless children and youths in the partnership’s regional area to meet the challenging state content and student performance standards.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a:lnSpc>
                <a:spcPct val="100000"/>
              </a:lnSpc>
            </a:pPr>
            <a:r>
              <a:rPr lang="en-US" dirty="0"/>
              <a:t>Additionally, </a:t>
            </a:r>
            <a:r>
              <a:rPr lang="en-US" dirty="0">
                <a:latin typeface="+mn-lt"/>
              </a:rPr>
              <a:t>Lead agencies should identify partner organizations that will assist applicant LEAs through:</a:t>
            </a:r>
          </a:p>
          <a:p>
            <a:pPr>
              <a:lnSpc>
                <a:spcPct val="100000"/>
              </a:lnSpc>
            </a:pPr>
            <a:r>
              <a:rPr lang="en-US" sz="1200" dirty="0">
                <a:latin typeface="+mn-lt"/>
              </a:rPr>
              <a:t>-technical assistance training;</a:t>
            </a:r>
          </a:p>
          <a:p>
            <a:pPr>
              <a:lnSpc>
                <a:spcPct val="100000"/>
              </a:lnSpc>
            </a:pPr>
            <a:r>
              <a:rPr lang="en-US" sz="1200" dirty="0">
                <a:latin typeface="+mn-lt"/>
              </a:rPr>
              <a:t>-providing supplemental services; and,</a:t>
            </a:r>
          </a:p>
          <a:p>
            <a:pPr>
              <a:lnSpc>
                <a:spcPct val="100000"/>
              </a:lnSpc>
            </a:pPr>
            <a:r>
              <a:rPr lang="en-US" sz="1200" dirty="0">
                <a:latin typeface="+mn-lt"/>
              </a:rPr>
              <a:t>-making referrals to appropriate agencies.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17</a:t>
            </a:fld>
            <a:endParaRPr lang="en-US" dirty="0"/>
          </a:p>
        </p:txBody>
      </p:sp>
    </p:spTree>
    <p:extLst>
      <p:ext uri="{BB962C8B-B14F-4D97-AF65-F5344CB8AC3E}">
        <p14:creationId xmlns:p14="http://schemas.microsoft.com/office/powerpoint/2010/main" val="1211103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To fulfill the programmatic requirement of coordination with non-educational agencies and local educational agencies, grantees must conduct </a:t>
            </a:r>
            <a:r>
              <a:rPr lang="en-US" sz="1200" i="1" kern="1200" dirty="0">
                <a:solidFill>
                  <a:schemeClr val="tx1"/>
                </a:solidFill>
                <a:effectLst/>
                <a:latin typeface="+mn-lt"/>
                <a:ea typeface="+mn-ea"/>
                <a:cs typeface="+mn-cs"/>
              </a:rPr>
              <a:t>timely</a:t>
            </a:r>
            <a:r>
              <a:rPr lang="en-US" sz="1200" kern="1200" dirty="0">
                <a:solidFill>
                  <a:schemeClr val="tx1"/>
                </a:solidFill>
                <a:effectLst/>
                <a:latin typeface="+mn-lt"/>
                <a:ea typeface="+mn-ea"/>
                <a:cs typeface="+mn-cs"/>
              </a:rPr>
              <a:t> and </a:t>
            </a:r>
            <a:r>
              <a:rPr lang="en-US" sz="1200" i="1" kern="1200" dirty="0">
                <a:solidFill>
                  <a:schemeClr val="tx1"/>
                </a:solidFill>
                <a:effectLst/>
                <a:latin typeface="+mn-lt"/>
                <a:ea typeface="+mn-ea"/>
                <a:cs typeface="+mn-cs"/>
              </a:rPr>
              <a:t>meaningful </a:t>
            </a:r>
            <a:r>
              <a:rPr lang="en-US" sz="1200" kern="1200" dirty="0">
                <a:solidFill>
                  <a:schemeClr val="tx1"/>
                </a:solidFill>
                <a:effectLst/>
                <a:latin typeface="+mn-lt"/>
                <a:ea typeface="+mn-ea"/>
                <a:cs typeface="+mn-cs"/>
              </a:rPr>
              <a:t>consultation with the appropriate non-educational and applicant LEA officials prior to the development of the local project’s grant application and prior to any decision</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being made regarding the design of the local project that could affect the ability of the LEAs students, teachers and other education personnel to receive benefits.  Consultation must continue throughout the implementation and assessment of activities.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There are considerations applicants should take into account when assessing the needs of the LEAs’ students and teachers and when determining, </a:t>
            </a:r>
            <a:r>
              <a:rPr lang="en-US" sz="1200" b="1" kern="1200" dirty="0">
                <a:solidFill>
                  <a:schemeClr val="tx1"/>
                </a:solidFill>
                <a:effectLst/>
                <a:latin typeface="+mn-lt"/>
                <a:ea typeface="+mn-ea"/>
                <a:cs typeface="+mn-cs"/>
              </a:rPr>
              <a:t>in consultation</a:t>
            </a:r>
            <a:r>
              <a:rPr lang="en-US" sz="1200" kern="1200" dirty="0">
                <a:solidFill>
                  <a:schemeClr val="tx1"/>
                </a:solidFill>
                <a:effectLst/>
                <a:latin typeface="+mn-lt"/>
                <a:ea typeface="+mn-ea"/>
                <a:cs typeface="+mn-cs"/>
              </a:rPr>
              <a:t> with the non-educational agencies and LEAs, whether those needs fit the grant’s program design.  Consultation should include discussions on:</a:t>
            </a: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-Which children will receive benefits under the project and how their needs will be/have been identified; </a:t>
            </a:r>
          </a:p>
          <a:p>
            <a:pPr lvl="0"/>
            <a:r>
              <a:rPr lang="en-US" sz="1200" kern="1200" dirty="0">
                <a:solidFill>
                  <a:schemeClr val="tx1"/>
                </a:solidFill>
                <a:effectLst/>
                <a:latin typeface="+mn-lt"/>
                <a:ea typeface="+mn-ea"/>
                <a:cs typeface="+mn-cs"/>
              </a:rPr>
              <a:t>-What services will be provided; </a:t>
            </a:r>
          </a:p>
          <a:p>
            <a:pPr lvl="0"/>
            <a:r>
              <a:rPr lang="en-US" sz="1200" kern="1200" dirty="0">
                <a:solidFill>
                  <a:schemeClr val="tx1"/>
                </a:solidFill>
                <a:effectLst/>
                <a:latin typeface="+mn-lt"/>
                <a:ea typeface="+mn-ea"/>
                <a:cs typeface="+mn-cs"/>
              </a:rPr>
              <a:t>-How, when, where, and by whom will the services be provided;</a:t>
            </a:r>
          </a:p>
          <a:p>
            <a:pPr lvl="0"/>
            <a:r>
              <a:rPr lang="en-US" sz="1200" kern="1200" dirty="0">
                <a:solidFill>
                  <a:schemeClr val="tx1"/>
                </a:solidFill>
                <a:effectLst/>
                <a:latin typeface="+mn-lt"/>
                <a:ea typeface="+mn-ea"/>
                <a:cs typeface="+mn-cs"/>
              </a:rPr>
              <a:t>-How the services will be evaluated and how the results of the evaluation will be used to improve those services; </a:t>
            </a:r>
          </a:p>
          <a:p>
            <a:pPr lvl="0"/>
            <a:r>
              <a:rPr lang="en-US" sz="1200" kern="1200" dirty="0">
                <a:solidFill>
                  <a:schemeClr val="tx1"/>
                </a:solidFill>
                <a:effectLst/>
                <a:latin typeface="+mn-lt"/>
                <a:ea typeface="+mn-ea"/>
                <a:cs typeface="+mn-cs"/>
              </a:rPr>
              <a:t>-What funds, and the amount of funds available for services; and,</a:t>
            </a:r>
          </a:p>
          <a:p>
            <a:pPr lvl="0"/>
            <a:r>
              <a:rPr lang="en-US" sz="1200" kern="1200" dirty="0">
                <a:solidFill>
                  <a:schemeClr val="tx1"/>
                </a:solidFill>
                <a:effectLst/>
                <a:latin typeface="+mn-lt"/>
                <a:ea typeface="+mn-ea"/>
                <a:cs typeface="+mn-cs"/>
              </a:rPr>
              <a:t>-How and when decisions about the delivery of services will be made.  </a:t>
            </a:r>
          </a:p>
          <a:p>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18</a:t>
            </a:fld>
            <a:endParaRPr lang="en-US" dirty="0"/>
          </a:p>
        </p:txBody>
      </p:sp>
    </p:spTree>
    <p:extLst>
      <p:ext uri="{BB962C8B-B14F-4D97-AF65-F5344CB8AC3E}">
        <p14:creationId xmlns:p14="http://schemas.microsoft.com/office/powerpoint/2010/main" val="37778020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To effectively perform the administrative responsibilities of this federally-funded grant program, the Department requires that each McKinney-Vento Education of Homeless Children and Youths Program</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project adhere to the </a:t>
            </a:r>
            <a:r>
              <a:rPr lang="en-US" sz="1200" u="sng" kern="1200" dirty="0">
                <a:solidFill>
                  <a:schemeClr val="tx1"/>
                </a:solidFill>
                <a:effectLst/>
                <a:latin typeface="+mn-lt"/>
                <a:ea typeface="+mn-ea"/>
                <a:cs typeface="+mn-cs"/>
              </a:rPr>
              <a:t>minimum</a:t>
            </a:r>
            <a:r>
              <a:rPr lang="en-US" sz="1200" kern="1200" dirty="0">
                <a:solidFill>
                  <a:schemeClr val="tx1"/>
                </a:solidFill>
                <a:effectLst/>
                <a:latin typeface="+mn-lt"/>
                <a:ea typeface="+mn-ea"/>
                <a:cs typeface="+mn-cs"/>
              </a:rPr>
              <a:t> requirements, including:</a:t>
            </a:r>
          </a:p>
          <a:p>
            <a:pPr lvl="1">
              <a:lnSpc>
                <a:spcPct val="100000"/>
              </a:lnSpc>
            </a:pPr>
            <a:r>
              <a:rPr lang="en-US" sz="2800" dirty="0">
                <a:latin typeface="+mn-lt"/>
              </a:rPr>
              <a:t>Project Abstract </a:t>
            </a:r>
          </a:p>
          <a:p>
            <a:pPr lvl="1">
              <a:lnSpc>
                <a:spcPct val="100000"/>
              </a:lnSpc>
            </a:pPr>
            <a:r>
              <a:rPr lang="en-US" sz="2800" dirty="0">
                <a:latin typeface="+mn-lt"/>
              </a:rPr>
              <a:t>Statement of Need</a:t>
            </a:r>
          </a:p>
          <a:p>
            <a:pPr lvl="1">
              <a:lnSpc>
                <a:spcPct val="100000"/>
              </a:lnSpc>
            </a:pPr>
            <a:r>
              <a:rPr lang="en-US" sz="2800" dirty="0">
                <a:latin typeface="+mn-lt"/>
              </a:rPr>
              <a:t>Project Description</a:t>
            </a:r>
          </a:p>
          <a:p>
            <a:pPr lvl="1">
              <a:lnSpc>
                <a:spcPct val="100000"/>
              </a:lnSpc>
            </a:pPr>
            <a:r>
              <a:rPr lang="en-US" sz="2800" dirty="0">
                <a:latin typeface="+mn-lt"/>
              </a:rPr>
              <a:t>Goals, Objectives and Indicators</a:t>
            </a:r>
          </a:p>
          <a:p>
            <a:pPr lvl="1">
              <a:lnSpc>
                <a:spcPct val="100000"/>
              </a:lnSpc>
            </a:pPr>
            <a:r>
              <a:rPr lang="en-US" sz="2800" dirty="0">
                <a:latin typeface="+mn-lt"/>
              </a:rPr>
              <a:t>Project Activity Plan</a:t>
            </a:r>
          </a:p>
          <a:p>
            <a:pPr lvl="1">
              <a:lnSpc>
                <a:spcPct val="100000"/>
              </a:lnSpc>
            </a:pPr>
            <a:r>
              <a:rPr lang="en-US" sz="2800" dirty="0">
                <a:latin typeface="+mn-lt"/>
              </a:rPr>
              <a:t>Organizational Commitment and Capacity</a:t>
            </a:r>
          </a:p>
          <a:p>
            <a:pPr lvl="1">
              <a:lnSpc>
                <a:spcPct val="100000"/>
              </a:lnSpc>
            </a:pPr>
            <a:r>
              <a:rPr lang="en-US" sz="2800" dirty="0">
                <a:latin typeface="+mn-lt"/>
              </a:rPr>
              <a:t>Budget</a:t>
            </a:r>
          </a:p>
        </p:txBody>
      </p:sp>
      <p:sp>
        <p:nvSpPr>
          <p:cNvPr id="4" name="Slide Number Placeholder 3"/>
          <p:cNvSpPr>
            <a:spLocks noGrp="1"/>
          </p:cNvSpPr>
          <p:nvPr>
            <p:ph type="sldNum" sz="quarter" idx="10"/>
          </p:nvPr>
        </p:nvSpPr>
        <p:spPr/>
        <p:txBody>
          <a:bodyPr/>
          <a:lstStyle/>
          <a:p>
            <a:fld id="{BF8D6509-F30D-420A-A431-3E288F5610D5}" type="slidenum">
              <a:rPr lang="en-US" smtClean="0"/>
              <a:t>19</a:t>
            </a:fld>
            <a:endParaRPr lang="en-US" dirty="0"/>
          </a:p>
        </p:txBody>
      </p:sp>
    </p:spTree>
    <p:extLst>
      <p:ext uri="{BB962C8B-B14F-4D97-AF65-F5344CB8AC3E}">
        <p14:creationId xmlns:p14="http://schemas.microsoft.com/office/powerpoint/2010/main" val="3145466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take a few moments to review the agenda for today’s TA session.</a:t>
            </a:r>
          </a:p>
        </p:txBody>
      </p:sp>
      <p:sp>
        <p:nvSpPr>
          <p:cNvPr id="4" name="Slide Number Placeholder 3"/>
          <p:cNvSpPr>
            <a:spLocks noGrp="1"/>
          </p:cNvSpPr>
          <p:nvPr>
            <p:ph type="sldNum" sz="quarter" idx="10"/>
          </p:nvPr>
        </p:nvSpPr>
        <p:spPr/>
        <p:txBody>
          <a:bodyPr/>
          <a:lstStyle/>
          <a:p>
            <a:fld id="{BF8D6509-F30D-420A-A431-3E288F5610D5}" type="slidenum">
              <a:rPr lang="en-US" smtClean="0"/>
              <a:t>2</a:t>
            </a:fld>
            <a:endParaRPr lang="en-US" dirty="0"/>
          </a:p>
        </p:txBody>
      </p:sp>
    </p:spTree>
    <p:extLst>
      <p:ext uri="{BB962C8B-B14F-4D97-AF65-F5344CB8AC3E}">
        <p14:creationId xmlns:p14="http://schemas.microsoft.com/office/powerpoint/2010/main" val="18022573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Applications will be reviewed and scored by a panel of three (3) readers.  Evaluators will use the selection criteria found in Part I: General Information and Guidance of the Pre-award Manual for Discretionary Grants to review and rate the application according to how well the content addresses Sections 1 and 2 of the NGO.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Applications will also be reviewed for completeness and accuracy. The following point values apply to the evaluation of applications received in response to the NGO.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an application is selected for pre-award revisions (PARs), the successful applicant will be notified by the EWEG system via e-mail.  Only the personnel listed on the contact page will receive a notification.  The successful applicant will be required to initiate the PAR process by accessing the EWEG system, creating an amendment for the application and submitting the amendment through the EWEG system to NJDOE.  </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You will not be able to make changes on any of the application pages at that time.</a:t>
            </a:r>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20</a:t>
            </a:fld>
            <a:endParaRPr lang="en-US" dirty="0"/>
          </a:p>
        </p:txBody>
      </p:sp>
    </p:spTree>
    <p:extLst>
      <p:ext uri="{BB962C8B-B14F-4D97-AF65-F5344CB8AC3E}">
        <p14:creationId xmlns:p14="http://schemas.microsoft.com/office/powerpoint/2010/main" val="11885017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Project Abstract is a summary of the proposed project’s need, purpose, and projected outcomes. The proposed project and outcomes must cover the full, three-year grant period. Do not include information in the abstract that is not supported elsewhere in the application.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Statement of Need identifies the local conditions and/or needs that justify the proposed project as articulated in the grant application.  Beginning in Year 1 and continuing throughout the grant cycle, projects must use data from their comprehensive needs assessment (CNA) to identify the needs of this population that will be addressed through the program. Applicants must demonstrate why the proposed project is important to their respective region.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21</a:t>
            </a:fld>
            <a:endParaRPr lang="en-US" dirty="0"/>
          </a:p>
        </p:txBody>
      </p:sp>
    </p:spTree>
    <p:extLst>
      <p:ext uri="{BB962C8B-B14F-4D97-AF65-F5344CB8AC3E}">
        <p14:creationId xmlns:p14="http://schemas.microsoft.com/office/powerpoint/2010/main" val="5196569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Department expects that all McKinney-Vento Education of Homeless Children and Youths Program</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projects will be comprehensive in nature.  The project description is a detailed narrative describing the proposed project and how it will be implemented over the three-year grant project cycle, including how the project will be implemented, managed and staffed. In this section, the grantee describes how the unique and specialized needs of children and youths experiencing homelessness within the region will be met. The narrative must also include the roles that the primary partners, collaborating LEAs, and other agencies will play in achieving the grant goals.  Additionally, the grantee must describe how leadership, coordination and technical assistance will be provided within the region.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Department requires that applicants develop SMART goals, objectives and indicators for their local project </a:t>
            </a:r>
            <a:r>
              <a:rPr lang="en-US" sz="1200" b="1" kern="1200" dirty="0">
                <a:solidFill>
                  <a:schemeClr val="tx1"/>
                </a:solidFill>
                <a:effectLst/>
                <a:latin typeface="+mn-lt"/>
                <a:ea typeface="+mn-ea"/>
                <a:cs typeface="+mn-cs"/>
              </a:rPr>
              <a:t>for each year of the three-year program</a:t>
            </a:r>
            <a:r>
              <a:rPr lang="en-US" sz="1200" kern="1200" dirty="0">
                <a:solidFill>
                  <a:schemeClr val="tx1"/>
                </a:solidFill>
                <a:effectLst/>
                <a:latin typeface="+mn-lt"/>
                <a:ea typeface="+mn-ea"/>
                <a:cs typeface="+mn-cs"/>
              </a:rPr>
              <a:t>.  In the application, the grantee must create goals, objectives and indicators to support the activities described in the Project Description.  Annual SMART goals identify the desired change to be achieved by the end of each year of project implementation.  Objectives are the action steps that the applicant will take and the benchmarks that the applicant will use to measure progress towards achieving the goals.  Objectives are data-driven and measurable, identify the target of the program activity, set a timeframe for completion, and provide an expected direction of change.   Indicators are specific, observable and measurable characteristics that are used to determine that objectives have been accomplished.  Objectives and indicators are important incremental measures of progress made by the homeless education project toward its goals.</a:t>
            </a:r>
          </a:p>
        </p:txBody>
      </p:sp>
      <p:sp>
        <p:nvSpPr>
          <p:cNvPr id="4" name="Slide Number Placeholder 3"/>
          <p:cNvSpPr>
            <a:spLocks noGrp="1"/>
          </p:cNvSpPr>
          <p:nvPr>
            <p:ph type="sldNum" sz="quarter" idx="10"/>
          </p:nvPr>
        </p:nvSpPr>
        <p:spPr/>
        <p:txBody>
          <a:bodyPr/>
          <a:lstStyle/>
          <a:p>
            <a:fld id="{BF8D6509-F30D-420A-A431-3E288F5610D5}" type="slidenum">
              <a:rPr lang="en-US" smtClean="0"/>
              <a:t>22</a:t>
            </a:fld>
            <a:endParaRPr lang="en-US" dirty="0"/>
          </a:p>
        </p:txBody>
      </p:sp>
    </p:spTree>
    <p:extLst>
      <p:ext uri="{BB962C8B-B14F-4D97-AF65-F5344CB8AC3E}">
        <p14:creationId xmlns:p14="http://schemas.microsoft.com/office/powerpoint/2010/main" val="19468263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applicant must describe the proposed activities, for Year 1, which will be implemented to achieve project goals and objectives and result in the attainment of the desired project outcomes.  The Project Activity Plan must directly support the budget, as it will serve as the basis for the proposed expenditures.  Described activities must be specific and measurable and directly related to the goal and objective.</a:t>
            </a:r>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23</a:t>
            </a:fld>
            <a:endParaRPr lang="en-US" dirty="0"/>
          </a:p>
        </p:txBody>
      </p:sp>
    </p:spTree>
    <p:extLst>
      <p:ext uri="{BB962C8B-B14F-4D97-AF65-F5344CB8AC3E}">
        <p14:creationId xmlns:p14="http://schemas.microsoft.com/office/powerpoint/2010/main" val="2805946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nSpc>
                <a:spcPct val="100000"/>
              </a:lnSpc>
            </a:pPr>
            <a:r>
              <a:rPr lang="en-US" b="1" dirty="0">
                <a:latin typeface="+mn-lt"/>
              </a:rPr>
              <a:t>The Project Activity Plan must correspond to each of the following objectives:</a:t>
            </a:r>
          </a:p>
          <a:p>
            <a:pPr lvl="1">
              <a:lnSpc>
                <a:spcPct val="100000"/>
              </a:lnSpc>
            </a:pPr>
            <a:r>
              <a:rPr lang="en-US" sz="2400" b="1" dirty="0">
                <a:latin typeface="+mn-lt"/>
              </a:rPr>
              <a:t>-</a:t>
            </a:r>
            <a:r>
              <a:rPr lang="en-US" sz="2400" dirty="0">
                <a:latin typeface="+mn-lt"/>
              </a:rPr>
              <a:t>tutoring, remedial educational services and academic enrichment activities;</a:t>
            </a:r>
          </a:p>
          <a:p>
            <a:pPr lvl="1">
              <a:lnSpc>
                <a:spcPct val="100000"/>
              </a:lnSpc>
            </a:pPr>
            <a:r>
              <a:rPr lang="en-US" sz="2400" dirty="0">
                <a:latin typeface="+mn-lt"/>
              </a:rPr>
              <a:t>-professional development and technical assistance;</a:t>
            </a:r>
          </a:p>
          <a:p>
            <a:pPr lvl="1">
              <a:lnSpc>
                <a:spcPct val="100000"/>
              </a:lnSpc>
            </a:pPr>
            <a:r>
              <a:rPr lang="en-US" sz="2400" dirty="0">
                <a:latin typeface="+mn-lt"/>
              </a:rPr>
              <a:t>-education and training for parents of homeless children and youths;</a:t>
            </a:r>
          </a:p>
          <a:p>
            <a:pPr lvl="1">
              <a:lnSpc>
                <a:spcPct val="100000"/>
              </a:lnSpc>
            </a:pPr>
            <a:r>
              <a:rPr lang="en-US" sz="2400" dirty="0">
                <a:latin typeface="+mn-lt"/>
              </a:rPr>
              <a:t>-expedited evaluations of the strengths and needs of homeless children and youths; and,</a:t>
            </a:r>
          </a:p>
          <a:p>
            <a:pPr lvl="1">
              <a:lnSpc>
                <a:spcPct val="100000"/>
              </a:lnSpc>
            </a:pPr>
            <a:r>
              <a:rPr lang="en-US" sz="2400" dirty="0">
                <a:latin typeface="+mn-lt"/>
              </a:rPr>
              <a:t>-a program design that ensures collaboration on support services for homeless children and youths.</a:t>
            </a:r>
          </a:p>
        </p:txBody>
      </p:sp>
      <p:sp>
        <p:nvSpPr>
          <p:cNvPr id="4" name="Slide Number Placeholder 3"/>
          <p:cNvSpPr>
            <a:spLocks noGrp="1"/>
          </p:cNvSpPr>
          <p:nvPr>
            <p:ph type="sldNum" sz="quarter" idx="10"/>
          </p:nvPr>
        </p:nvSpPr>
        <p:spPr/>
        <p:txBody>
          <a:bodyPr/>
          <a:lstStyle/>
          <a:p>
            <a:fld id="{BF8D6509-F30D-420A-A431-3E288F5610D5}" type="slidenum">
              <a:rPr lang="en-US" smtClean="0"/>
              <a:t>24</a:t>
            </a:fld>
            <a:endParaRPr lang="en-US" dirty="0"/>
          </a:p>
        </p:txBody>
      </p:sp>
    </p:spTree>
    <p:extLst>
      <p:ext uri="{BB962C8B-B14F-4D97-AF65-F5344CB8AC3E}">
        <p14:creationId xmlns:p14="http://schemas.microsoft.com/office/powerpoint/2010/main" val="17064016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 program design that ensures collaboration on support services for homeless children and youths, including but not limited to</a:t>
            </a:r>
          </a:p>
          <a:p>
            <a:pPr lvl="2">
              <a:lnSpc>
                <a:spcPct val="100000"/>
              </a:lnSpc>
            </a:pPr>
            <a:r>
              <a:rPr lang="en-US" sz="2400" dirty="0">
                <a:latin typeface="+mn-lt"/>
              </a:rPr>
              <a:t>referral for health services;</a:t>
            </a:r>
          </a:p>
          <a:p>
            <a:pPr lvl="2">
              <a:lnSpc>
                <a:spcPct val="100000"/>
              </a:lnSpc>
            </a:pPr>
            <a:r>
              <a:rPr lang="en-US" sz="2400" dirty="0">
                <a:latin typeface="+mn-lt"/>
              </a:rPr>
              <a:t>transportation;</a:t>
            </a:r>
          </a:p>
          <a:p>
            <a:pPr lvl="2">
              <a:lnSpc>
                <a:spcPct val="100000"/>
              </a:lnSpc>
            </a:pPr>
            <a:r>
              <a:rPr lang="en-US" sz="2400" dirty="0">
                <a:latin typeface="+mn-lt"/>
              </a:rPr>
              <a:t>pupil counseling services;</a:t>
            </a:r>
          </a:p>
          <a:p>
            <a:pPr lvl="2">
              <a:lnSpc>
                <a:spcPct val="100000"/>
              </a:lnSpc>
            </a:pPr>
            <a:r>
              <a:rPr lang="en-US" sz="2400" dirty="0">
                <a:latin typeface="+mn-lt"/>
              </a:rPr>
              <a:t>activities to address children’s needs due to domestic violence;</a:t>
            </a:r>
          </a:p>
          <a:p>
            <a:pPr lvl="2">
              <a:lnSpc>
                <a:spcPct val="100000"/>
              </a:lnSpc>
            </a:pPr>
            <a:r>
              <a:rPr lang="en-US" sz="2400" dirty="0">
                <a:latin typeface="+mn-lt"/>
              </a:rPr>
              <a:t>provision of school supplies; or</a:t>
            </a:r>
          </a:p>
          <a:p>
            <a:pPr lvl="2">
              <a:lnSpc>
                <a:spcPct val="100000"/>
              </a:lnSpc>
            </a:pPr>
            <a:r>
              <a:rPr lang="en-US" sz="2400" dirty="0">
                <a:latin typeface="+mn-lt"/>
              </a:rPr>
              <a:t>other extraordinary and/or emergency assistance.</a:t>
            </a:r>
          </a:p>
          <a:p>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25</a:t>
            </a:fld>
            <a:endParaRPr lang="en-US" dirty="0"/>
          </a:p>
        </p:txBody>
      </p:sp>
    </p:spTree>
    <p:extLst>
      <p:ext uri="{BB962C8B-B14F-4D97-AF65-F5344CB8AC3E}">
        <p14:creationId xmlns:p14="http://schemas.microsoft.com/office/powerpoint/2010/main" val="13118773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Applicants are required to respond to the following via the EWEG system: </a:t>
            </a:r>
          </a:p>
          <a:p>
            <a:r>
              <a:rPr lang="en-US" sz="1200" b="1" u="none" strike="noStrike"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lvl="2">
              <a:lnSpc>
                <a:spcPct val="100000"/>
              </a:lnSpc>
            </a:pPr>
            <a:r>
              <a:rPr lang="en-US" dirty="0">
                <a:latin typeface="+mn-lt"/>
              </a:rPr>
              <a:t>-Describe the organizational support that exists in the applicant LEA and within partnerships.</a:t>
            </a:r>
          </a:p>
          <a:p>
            <a:pPr lvl="2">
              <a:lnSpc>
                <a:spcPct val="100000"/>
              </a:lnSpc>
            </a:pPr>
            <a:r>
              <a:rPr lang="en-US" dirty="0">
                <a:latin typeface="+mn-lt"/>
              </a:rPr>
              <a:t>-Describe why your agency is an appropriate agency to implement the project.</a:t>
            </a:r>
          </a:p>
          <a:p>
            <a:pPr lvl="2">
              <a:lnSpc>
                <a:spcPct val="100000"/>
              </a:lnSpc>
            </a:pPr>
            <a:r>
              <a:rPr lang="en-US" dirty="0">
                <a:latin typeface="+mn-lt"/>
              </a:rPr>
              <a:t>-Describe experience in implementing collaborative projects and the outcomes.</a:t>
            </a:r>
          </a:p>
          <a:p>
            <a:pPr lvl="2">
              <a:lnSpc>
                <a:spcPct val="100000"/>
              </a:lnSpc>
            </a:pPr>
            <a:r>
              <a:rPr lang="en-US" dirty="0">
                <a:latin typeface="+mn-lt"/>
              </a:rPr>
              <a:t>-Describe how your agency will use previous experience to ensure successful implementation of the proposed project.</a:t>
            </a:r>
          </a:p>
          <a:p>
            <a:pPr lvl="2">
              <a:lnSpc>
                <a:spcPct val="100000"/>
              </a:lnSpc>
            </a:pPr>
            <a:r>
              <a:rPr lang="en-US" dirty="0">
                <a:latin typeface="+mn-lt"/>
              </a:rPr>
              <a:t>-If you have not implemented collaborative projects, tell us why your proposed project will be successful; and,</a:t>
            </a:r>
          </a:p>
          <a:p>
            <a:pPr lvl="2">
              <a:lnSpc>
                <a:spcPct val="100000"/>
              </a:lnSpc>
            </a:pPr>
            <a:r>
              <a:rPr lang="en-US" dirty="0">
                <a:latin typeface="+mn-lt"/>
              </a:rPr>
              <a:t>-Describe resources that will support successful project implementation. </a:t>
            </a:r>
          </a:p>
          <a:p>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26</a:t>
            </a:fld>
            <a:endParaRPr lang="en-US" dirty="0"/>
          </a:p>
        </p:txBody>
      </p:sp>
    </p:spTree>
    <p:extLst>
      <p:ext uri="{BB962C8B-B14F-4D97-AF65-F5344CB8AC3E}">
        <p14:creationId xmlns:p14="http://schemas.microsoft.com/office/powerpoint/2010/main" val="9150820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To effectively perform the administrative responsibilities of this federally funded grant program, the NJDOE requires that each McKinney-Vento Education of Homeless Children and Youths Program</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adhere to the minimum requirements:</a:t>
            </a:r>
          </a:p>
          <a:p>
            <a:r>
              <a:rPr lang="en-US" sz="2800" dirty="0">
                <a:latin typeface="+mn-lt"/>
              </a:rPr>
              <a:t>-Identify a project director who will serve as the agency’s primary point of contact with the State Coordinator for McKinney-Vento;</a:t>
            </a:r>
          </a:p>
          <a:p>
            <a:r>
              <a:rPr lang="en-US" sz="2800" dirty="0">
                <a:latin typeface="+mn-lt"/>
              </a:rPr>
              <a:t>-Maintain a staff-to-student ratio of 1:15; and,</a:t>
            </a:r>
          </a:p>
          <a:p>
            <a:r>
              <a:rPr lang="en-US" sz="2800" dirty="0">
                <a:latin typeface="+mn-lt"/>
              </a:rPr>
              <a:t>-Utilize only certified teachers to deliver supplemental, instructional supports; for instruction in math or ELA, educators must be certified in the content area.</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Please refer to the NGO for specific time, salary, and responsibility requirements for project director</a:t>
            </a:r>
          </a:p>
          <a:p>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27</a:t>
            </a:fld>
            <a:endParaRPr lang="en-US" dirty="0"/>
          </a:p>
        </p:txBody>
      </p:sp>
    </p:spTree>
    <p:extLst>
      <p:ext uri="{BB962C8B-B14F-4D97-AF65-F5344CB8AC3E}">
        <p14:creationId xmlns:p14="http://schemas.microsoft.com/office/powerpoint/2010/main" val="31069943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applicant’s budget must describe the proposed use of funds including direct services to children, administrative costs and other expenditures that support the program plan.    The budget will be reviewed to ensure that costs are necessary and reasonable for implementation of each project activity.</a:t>
            </a:r>
          </a:p>
          <a:p>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28</a:t>
            </a:fld>
            <a:endParaRPr lang="en-US" dirty="0"/>
          </a:p>
        </p:txBody>
      </p:sp>
    </p:spTree>
    <p:extLst>
      <p:ext uri="{BB962C8B-B14F-4D97-AF65-F5344CB8AC3E}">
        <p14:creationId xmlns:p14="http://schemas.microsoft.com/office/powerpoint/2010/main" val="40867968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applicant’s budget </a:t>
            </a:r>
            <a:r>
              <a:rPr lang="en-US" sz="1200" b="1" kern="1200" dirty="0">
                <a:solidFill>
                  <a:schemeClr val="tx1"/>
                </a:solidFill>
                <a:effectLst/>
                <a:latin typeface="+mn-lt"/>
                <a:ea typeface="+mn-ea"/>
                <a:cs typeface="+mn-cs"/>
              </a:rPr>
              <a:t>must</a:t>
            </a:r>
            <a:r>
              <a:rPr lang="en-US" sz="1200" kern="1200" dirty="0">
                <a:solidFill>
                  <a:schemeClr val="tx1"/>
                </a:solidFill>
                <a:effectLst/>
                <a:latin typeface="+mn-lt"/>
                <a:ea typeface="+mn-ea"/>
                <a:cs typeface="+mn-cs"/>
              </a:rPr>
              <a:t> be aligned with the goals and objectives, necessary for the implementation of the project, remain within the funding parameters contained in this NGO, and demonstrate prudent use of resources.  The budget will be reviewed to ensure that costs are necessary and reasonable for the  implementation of each project activity.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applicant must provide a direct link for each cost to the goal, objectives and activities in the Project Activity Plan that provides programmatic support for the proposed cost.  In addition, the applicant must provide documentation and sufficient details to support each proposed cost.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Guidance on constructing a budget may be found in the </a:t>
            </a:r>
            <a:r>
              <a:rPr lang="en-US" sz="1200" u="sng" kern="1200" dirty="0">
                <a:solidFill>
                  <a:schemeClr val="tx1"/>
                </a:solidFill>
                <a:effectLst/>
                <a:latin typeface="+mn-lt"/>
                <a:ea typeface="+mn-ea"/>
                <a:cs typeface="+mn-cs"/>
                <a:hlinkClick r:id="rId3"/>
              </a:rPr>
              <a:t>Pre-Award Manual for Discretionary Grants</a:t>
            </a:r>
            <a:r>
              <a:rPr lang="en-US" sz="1200" u="sng" kern="120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29</a:t>
            </a:fld>
            <a:endParaRPr lang="en-US" dirty="0"/>
          </a:p>
        </p:txBody>
      </p:sp>
    </p:spTree>
    <p:extLst>
      <p:ext uri="{BB962C8B-B14F-4D97-AF65-F5344CB8AC3E}">
        <p14:creationId xmlns:p14="http://schemas.microsoft.com/office/powerpoint/2010/main" val="1309771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reminder, this webinar will be recorded and posted to the NJDOE Discretionary Grants website by Friday, December 18</a:t>
            </a:r>
            <a:r>
              <a:rPr lang="en-US" baseline="30000" dirty="0"/>
              <a:t>th</a:t>
            </a:r>
            <a:r>
              <a:rPr lang="en-US" dirty="0"/>
              <a:t>.  </a:t>
            </a:r>
          </a:p>
        </p:txBody>
      </p:sp>
      <p:sp>
        <p:nvSpPr>
          <p:cNvPr id="4" name="Slide Number Placeholder 3"/>
          <p:cNvSpPr>
            <a:spLocks noGrp="1"/>
          </p:cNvSpPr>
          <p:nvPr>
            <p:ph type="sldNum" sz="quarter" idx="10"/>
          </p:nvPr>
        </p:nvSpPr>
        <p:spPr/>
        <p:txBody>
          <a:bodyPr/>
          <a:lstStyle/>
          <a:p>
            <a:fld id="{BF8D6509-F30D-420A-A431-3E288F5610D5}" type="slidenum">
              <a:rPr lang="en-US" smtClean="0"/>
              <a:t>3</a:t>
            </a:fld>
            <a:endParaRPr lang="en-US" dirty="0"/>
          </a:p>
        </p:txBody>
      </p:sp>
    </p:spTree>
    <p:extLst>
      <p:ext uri="{BB962C8B-B14F-4D97-AF65-F5344CB8AC3E}">
        <p14:creationId xmlns:p14="http://schemas.microsoft.com/office/powerpoint/2010/main" val="35105808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The budget submitted as part of the application is for Year 1 of the three-year project.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Department will remove from consideration all ineligible costs, as well as, costs not supported by the Project Activity Plan.  The actual amount awarded will be contingent upon the applicant’s ability to provide support for its proposed budget upon application and ultimately will be determined by the Department through the pre-award revision process.  The applicant’s opportunity to make pre-award revisions will be limited by the Department, which is not responsible either to provide repeated opportunities for revisions or to permit reallocation of the funds previously requested for costs that have not been approved or have been disallowed.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McKinney-Vento funds must be used to assist homeless children and youths in enrolling, attending, and succeeding in school.  Funds may support the activities outlined in Table 2 of the NGO.</a:t>
            </a:r>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30</a:t>
            </a:fld>
            <a:endParaRPr lang="en-US" dirty="0"/>
          </a:p>
        </p:txBody>
      </p:sp>
    </p:spTree>
    <p:extLst>
      <p:ext uri="{BB962C8B-B14F-4D97-AF65-F5344CB8AC3E}">
        <p14:creationId xmlns:p14="http://schemas.microsoft.com/office/powerpoint/2010/main" val="454421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nSpc>
                <a:spcPct val="110000"/>
              </a:lnSpc>
            </a:pPr>
            <a:r>
              <a:rPr lang="en-US" dirty="0">
                <a:latin typeface="+mn-lt"/>
              </a:rPr>
              <a:t>Funds provided under this grant are subject to the federal supplement, not supplant rule.</a:t>
            </a:r>
          </a:p>
          <a:p>
            <a:pPr lvl="1">
              <a:lnSpc>
                <a:spcPct val="110000"/>
              </a:lnSpc>
            </a:pPr>
            <a:r>
              <a:rPr lang="en-US" dirty="0">
                <a:latin typeface="+mn-lt"/>
              </a:rPr>
              <a:t>Applicants must use program funds to supplement not supplant other Federal, State, and local funds to provide programs and activities under this grant program.</a:t>
            </a:r>
          </a:p>
          <a:p>
            <a:pPr lvl="1">
              <a:lnSpc>
                <a:spcPct val="110000"/>
              </a:lnSpc>
            </a:pPr>
            <a:r>
              <a:rPr lang="en-US" dirty="0">
                <a:latin typeface="+mn-lt"/>
              </a:rPr>
              <a:t>If an organization is already providing Federal, State, and/or local-funded activities/services, it may not cover any of those costs with Federal funds under this grant program.</a:t>
            </a:r>
          </a:p>
          <a:p>
            <a:pPr lvl="1">
              <a:lnSpc>
                <a:spcPct val="110000"/>
              </a:lnSpc>
            </a:pPr>
            <a:r>
              <a:rPr lang="en-US" dirty="0">
                <a:latin typeface="+mn-lt"/>
              </a:rPr>
              <a:t>Exception:  if funds for Federal, State, and/or local-funded services were reduced or terminated, and, the services otherwise, would not be provided.</a:t>
            </a:r>
          </a:p>
          <a:p>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31</a:t>
            </a:fld>
            <a:endParaRPr lang="en-US" dirty="0"/>
          </a:p>
        </p:txBody>
      </p:sp>
    </p:spTree>
    <p:extLst>
      <p:ext uri="{BB962C8B-B14F-4D97-AF65-F5344CB8AC3E}">
        <p14:creationId xmlns:p14="http://schemas.microsoft.com/office/powerpoint/2010/main" val="30118432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We are now going into the last section of today’s TA, Section 3: completing the application.  To apply for a grant under this NGO, the grant applicant must prepare and submit a complete application. The application must be a response to the State’s vision as articulated in Section 1: Grant Program Information. It will be planned, designed and developed in accordance with the program framework articulated in Section 2: Project Guidelines. The applicant may wish to consult additional guidance found in the </a:t>
            </a:r>
            <a:r>
              <a:rPr lang="en-US" sz="1200" u="sng" kern="1200" dirty="0">
                <a:solidFill>
                  <a:schemeClr val="tx1"/>
                </a:solidFill>
                <a:effectLst/>
                <a:latin typeface="+mn-lt"/>
                <a:ea typeface="+mn-ea"/>
                <a:cs typeface="+mn-cs"/>
                <a:hlinkClick r:id="rId3"/>
              </a:rPr>
              <a:t>Pre-award Manual for Discretionary Grants</a:t>
            </a:r>
            <a:r>
              <a:rPr lang="en-US" sz="1200" u="sng" kern="1200" dirty="0">
                <a:solidFill>
                  <a:schemeClr val="tx1"/>
                </a:solidFill>
                <a:effectLst/>
                <a:latin typeface="+mn-lt"/>
                <a:ea typeface="+mn-ea"/>
                <a:cs typeface="+mn-cs"/>
              </a:rPr>
              <a:t>,</a:t>
            </a:r>
            <a:r>
              <a:rPr lang="en-US" sz="1200" u="none" kern="1200" dirty="0">
                <a:solidFill>
                  <a:schemeClr val="tx1"/>
                </a:solidFill>
                <a:effectLst/>
                <a:latin typeface="+mn-lt"/>
                <a:ea typeface="+mn-ea"/>
                <a:cs typeface="+mn-cs"/>
              </a:rPr>
              <a:t> which was previously mentioned in today’s session.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u="non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u="none" kern="1200" dirty="0">
                <a:solidFill>
                  <a:schemeClr val="tx1"/>
                </a:solidFill>
                <a:effectLst/>
                <a:latin typeface="+mn-lt"/>
                <a:ea typeface="+mn-ea"/>
                <a:cs typeface="+mn-cs"/>
              </a:rPr>
              <a:t>We will now move into Section 3: Completing the Application.  </a:t>
            </a:r>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32</a:t>
            </a:fld>
            <a:endParaRPr lang="en-US" dirty="0"/>
          </a:p>
        </p:txBody>
      </p:sp>
    </p:spTree>
    <p:extLst>
      <p:ext uri="{BB962C8B-B14F-4D97-AF65-F5344CB8AC3E}">
        <p14:creationId xmlns:p14="http://schemas.microsoft.com/office/powerpoint/2010/main" val="22624740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20788" y="709613"/>
            <a:ext cx="4727575" cy="3544887"/>
          </a:xfrm>
        </p:spPr>
      </p:sp>
      <p:sp>
        <p:nvSpPr>
          <p:cNvPr id="3" name="Notes Placeholder 2"/>
          <p:cNvSpPr>
            <a:spLocks noGrp="1"/>
          </p:cNvSpPr>
          <p:nvPr>
            <p:ph type="body" idx="1"/>
          </p:nvPr>
        </p:nvSpPr>
        <p:spPr/>
        <p:txBody>
          <a:bodyPr>
            <a:normAutofit/>
          </a:bodyPr>
          <a:lstStyle/>
          <a:p>
            <a:endParaRPr lang="en-US" dirty="0"/>
          </a:p>
        </p:txBody>
      </p:sp>
      <p:sp>
        <p:nvSpPr>
          <p:cNvPr id="5" name="Slide Number Placeholder 4"/>
          <p:cNvSpPr>
            <a:spLocks noGrp="1"/>
          </p:cNvSpPr>
          <p:nvPr>
            <p:ph type="sldNum" sz="quarter" idx="11"/>
          </p:nvPr>
        </p:nvSpPr>
        <p:spPr/>
        <p:txBody>
          <a:bodyPr/>
          <a:lstStyle/>
          <a:p>
            <a:fld id="{BADE55B3-4325-46A2-9B08-5FACE1F0DE69}" type="slidenum">
              <a:rPr lang="en-US" smtClean="0"/>
              <a:pPr/>
              <a:t>33</a:t>
            </a:fld>
            <a:endParaRPr lang="en-US" dirty="0"/>
          </a:p>
        </p:txBody>
      </p:sp>
      <p:sp>
        <p:nvSpPr>
          <p:cNvPr id="4" name="Footer Placeholder 3"/>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34897862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meet the federal compliance requirements</a:t>
            </a:r>
          </a:p>
        </p:txBody>
      </p:sp>
      <p:sp>
        <p:nvSpPr>
          <p:cNvPr id="4" name="Slide Number Placeholder 3"/>
          <p:cNvSpPr>
            <a:spLocks noGrp="1"/>
          </p:cNvSpPr>
          <p:nvPr>
            <p:ph type="sldNum" sz="quarter" idx="10"/>
          </p:nvPr>
        </p:nvSpPr>
        <p:spPr/>
        <p:txBody>
          <a:bodyPr/>
          <a:lstStyle/>
          <a:p>
            <a:fld id="{BF8D6509-F30D-420A-A431-3E288F5610D5}" type="slidenum">
              <a:rPr lang="en-US" smtClean="0"/>
              <a:t>36</a:t>
            </a:fld>
            <a:endParaRPr lang="en-US" dirty="0"/>
          </a:p>
        </p:txBody>
      </p:sp>
    </p:spTree>
    <p:extLst>
      <p:ext uri="{BB962C8B-B14F-4D97-AF65-F5344CB8AC3E}">
        <p14:creationId xmlns:p14="http://schemas.microsoft.com/office/powerpoint/2010/main" val="285688212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EWEG</a:t>
            </a:r>
          </a:p>
        </p:txBody>
      </p:sp>
      <p:sp>
        <p:nvSpPr>
          <p:cNvPr id="4" name="Slide Number Placeholder 3"/>
          <p:cNvSpPr>
            <a:spLocks noGrp="1"/>
          </p:cNvSpPr>
          <p:nvPr>
            <p:ph type="sldNum" sz="quarter" idx="10"/>
          </p:nvPr>
        </p:nvSpPr>
        <p:spPr/>
        <p:txBody>
          <a:bodyPr/>
          <a:lstStyle/>
          <a:p>
            <a:fld id="{BF8D6509-F30D-420A-A431-3E288F5610D5}" type="slidenum">
              <a:rPr lang="en-US" smtClean="0"/>
              <a:t>37</a:t>
            </a:fld>
            <a:endParaRPr lang="en-US" dirty="0"/>
          </a:p>
        </p:txBody>
      </p:sp>
    </p:spTree>
    <p:extLst>
      <p:ext uri="{BB962C8B-B14F-4D97-AF65-F5344CB8AC3E}">
        <p14:creationId xmlns:p14="http://schemas.microsoft.com/office/powerpoint/2010/main" val="26833358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Regarding supplies</a:t>
            </a:r>
          </a:p>
        </p:txBody>
      </p:sp>
      <p:sp>
        <p:nvSpPr>
          <p:cNvPr id="4" name="Slide Number Placeholder 3"/>
          <p:cNvSpPr>
            <a:spLocks noGrp="1"/>
          </p:cNvSpPr>
          <p:nvPr>
            <p:ph type="sldNum" sz="quarter" idx="10"/>
          </p:nvPr>
        </p:nvSpPr>
        <p:spPr/>
        <p:txBody>
          <a:bodyPr/>
          <a:lstStyle/>
          <a:p>
            <a:fld id="{BF8D6509-F30D-420A-A431-3E288F5610D5}" type="slidenum">
              <a:rPr lang="en-US" smtClean="0"/>
              <a:t>38</a:t>
            </a:fld>
            <a:endParaRPr lang="en-US" dirty="0"/>
          </a:p>
        </p:txBody>
      </p:sp>
    </p:spTree>
    <p:extLst>
      <p:ext uri="{BB962C8B-B14F-4D97-AF65-F5344CB8AC3E}">
        <p14:creationId xmlns:p14="http://schemas.microsoft.com/office/powerpoint/2010/main" val="211574694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Equipment is defined as </a:t>
            </a:r>
          </a:p>
        </p:txBody>
      </p:sp>
      <p:sp>
        <p:nvSpPr>
          <p:cNvPr id="4" name="Slide Number Placeholder 3"/>
          <p:cNvSpPr>
            <a:spLocks noGrp="1"/>
          </p:cNvSpPr>
          <p:nvPr>
            <p:ph type="sldNum" sz="quarter" idx="10"/>
          </p:nvPr>
        </p:nvSpPr>
        <p:spPr/>
        <p:txBody>
          <a:bodyPr/>
          <a:lstStyle/>
          <a:p>
            <a:fld id="{BF8D6509-F30D-420A-A431-3E288F5610D5}" type="slidenum">
              <a:rPr lang="en-US" smtClean="0"/>
              <a:t>39</a:t>
            </a:fld>
            <a:endParaRPr lang="en-US" dirty="0"/>
          </a:p>
        </p:txBody>
      </p:sp>
    </p:spTree>
    <p:extLst>
      <p:ext uri="{BB962C8B-B14F-4D97-AF65-F5344CB8AC3E}">
        <p14:creationId xmlns:p14="http://schemas.microsoft.com/office/powerpoint/2010/main" val="28683422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81113" y="715963"/>
            <a:ext cx="4767262" cy="3575050"/>
          </a:xfrm>
        </p:spPr>
      </p:sp>
      <p:sp>
        <p:nvSpPr>
          <p:cNvPr id="3" name="Notes Placeholder 2"/>
          <p:cNvSpPr>
            <a:spLocks noGrp="1"/>
          </p:cNvSpPr>
          <p:nvPr>
            <p:ph type="body" idx="1"/>
          </p:nvPr>
        </p:nvSpPr>
        <p:spPr/>
        <p:txBody>
          <a:bodyPr/>
          <a:lstStyle/>
          <a:p>
            <a:pPr defTabSz="959345">
              <a:defRPr/>
            </a:pPr>
            <a:endParaRPr lang="en-US" baseline="0" dirty="0"/>
          </a:p>
        </p:txBody>
      </p:sp>
      <p:sp>
        <p:nvSpPr>
          <p:cNvPr id="4" name="Footer Placeholder 3"/>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193826829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20788" y="709613"/>
            <a:ext cx="4727575" cy="3544887"/>
          </a:xfrm>
        </p:spPr>
      </p:sp>
      <p:sp>
        <p:nvSpPr>
          <p:cNvPr id="3" name="Notes Placeholder 2"/>
          <p:cNvSpPr>
            <a:spLocks noGrp="1"/>
          </p:cNvSpPr>
          <p:nvPr>
            <p:ph type="body" idx="1"/>
          </p:nvPr>
        </p:nvSpPr>
        <p:spPr/>
        <p:txBody>
          <a:bodyPr>
            <a:normAutofit/>
          </a:bodyPr>
          <a:lstStyle/>
          <a:p>
            <a:endParaRPr lang="en-US" dirty="0"/>
          </a:p>
        </p:txBody>
      </p:sp>
      <p:sp>
        <p:nvSpPr>
          <p:cNvPr id="5" name="Slide Number Placeholder 4"/>
          <p:cNvSpPr>
            <a:spLocks noGrp="1"/>
          </p:cNvSpPr>
          <p:nvPr>
            <p:ph type="sldNum" sz="quarter" idx="11"/>
          </p:nvPr>
        </p:nvSpPr>
        <p:spPr/>
        <p:txBody>
          <a:bodyPr/>
          <a:lstStyle/>
          <a:p>
            <a:fld id="{BADE55B3-4325-46A2-9B08-5FACE1F0DE69}" type="slidenum">
              <a:rPr lang="en-US" smtClean="0"/>
              <a:pPr/>
              <a:t>44</a:t>
            </a:fld>
            <a:endParaRPr lang="en-US" dirty="0"/>
          </a:p>
        </p:txBody>
      </p:sp>
      <p:sp>
        <p:nvSpPr>
          <p:cNvPr id="4" name="Footer Placeholder 3"/>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1080501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will move in to Section 1 of the presentation, Grant Program Information. </a:t>
            </a:r>
            <a:r>
              <a:rPr lang="en-US" sz="1200" baseline="0" dirty="0"/>
              <a:t>This section will provide general program information for the grant.</a:t>
            </a:r>
            <a:endParaRPr lang="en-US" sz="1200" dirty="0"/>
          </a:p>
          <a:p>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4</a:t>
            </a:fld>
            <a:endParaRPr lang="en-US" dirty="0"/>
          </a:p>
        </p:txBody>
      </p:sp>
    </p:spTree>
    <p:extLst>
      <p:ext uri="{BB962C8B-B14F-4D97-AF65-F5344CB8AC3E}">
        <p14:creationId xmlns:p14="http://schemas.microsoft.com/office/powerpoint/2010/main" val="71255216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t>Thank you, Mr. Carbone.  Are there any final questions concerning Section 3:  Completing the Application?  If so, please add them to the chat box.</a:t>
            </a:r>
          </a:p>
          <a:p>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45</a:t>
            </a:fld>
            <a:endParaRPr lang="en-US" dirty="0"/>
          </a:p>
        </p:txBody>
      </p:sp>
    </p:spTree>
    <p:extLst>
      <p:ext uri="{BB962C8B-B14F-4D97-AF65-F5344CB8AC3E}">
        <p14:creationId xmlns:p14="http://schemas.microsoft.com/office/powerpoint/2010/main" val="202167762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concludes today’s technical assistance session for The McKinney-Vento Education for Homeless Children and Youths, Year 1 of 3 Competitive NGO.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webinar will be posted on the NJDOE website at ADDITIONALLY, THIS WEBINAR HAS BEEN RECORDED AND WILL BE POSTED BY FRIDAY, DECEMBER 18</a:t>
            </a:r>
            <a:r>
              <a:rPr lang="en-US" baseline="30000" dirty="0"/>
              <a:t>th</a:t>
            </a:r>
            <a:r>
              <a:rPr lang="en-US" dirty="0"/>
              <a:t> TO THE Discretionary Grants WEBSITE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baseline="0" dirty="0"/>
              <a:t>Questions on the submission of the application on the EWEG system should be directed to the EWEG Help Desk at: eweghelp@doe.nj.gov </a:t>
            </a:r>
          </a:p>
          <a:p>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46</a:t>
            </a:fld>
            <a:endParaRPr lang="en-US" dirty="0"/>
          </a:p>
        </p:txBody>
      </p:sp>
    </p:spTree>
    <p:extLst>
      <p:ext uri="{BB962C8B-B14F-4D97-AF65-F5344CB8AC3E}">
        <p14:creationId xmlns:p14="http://schemas.microsoft.com/office/powerpoint/2010/main" val="319888775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to everyone that participated in today’s TA session.  I would also like Assistant Commissioner of the Division of Student Services, Peggy McDonald and Leslie Franks McRae, Director of Supplemental Educational Programs</a:t>
            </a:r>
          </a:p>
          <a:p>
            <a:endParaRPr lang="en-US" dirty="0"/>
          </a:p>
          <a:p>
            <a:r>
              <a:rPr lang="en-US" dirty="0"/>
              <a:t>Have a wonderful afternoon.</a:t>
            </a:r>
          </a:p>
        </p:txBody>
      </p:sp>
      <p:sp>
        <p:nvSpPr>
          <p:cNvPr id="4" name="Slide Number Placeholder 3"/>
          <p:cNvSpPr>
            <a:spLocks noGrp="1"/>
          </p:cNvSpPr>
          <p:nvPr>
            <p:ph type="sldNum" sz="quarter" idx="10"/>
          </p:nvPr>
        </p:nvSpPr>
        <p:spPr/>
        <p:txBody>
          <a:bodyPr/>
          <a:lstStyle/>
          <a:p>
            <a:fld id="{342F9C00-C3AD-4B5B-86EA-23210B949D61}" type="slidenum">
              <a:rPr lang="en-US" smtClean="0"/>
              <a:t>47</a:t>
            </a:fld>
            <a:endParaRPr lang="en-US" dirty="0"/>
          </a:p>
        </p:txBody>
      </p:sp>
    </p:spTree>
    <p:extLst>
      <p:ext uri="{BB962C8B-B14F-4D97-AF65-F5344CB8AC3E}">
        <p14:creationId xmlns:p14="http://schemas.microsoft.com/office/powerpoint/2010/main" val="538825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public school system is arguably the largest and most significant intervention for children and youths experiencing homelessness.  </a:t>
            </a:r>
            <a:r>
              <a:rPr lang="en-US" dirty="0">
                <a:effectLst/>
              </a:rPr>
              <a:t>Subtitle VII-B of The McKinney-Vento Homeless Assistance Act authorizes the federal </a:t>
            </a:r>
            <a:r>
              <a:rPr lang="en-US" b="0" dirty="0">
                <a:effectLst/>
                <a:hlinkClick r:id="rId3"/>
              </a:rPr>
              <a:t>Education for Homeless Children and Youths (EHCY) Program</a:t>
            </a:r>
            <a:r>
              <a:rPr lang="en-US" dirty="0">
                <a:effectLst/>
              </a:rPr>
              <a:t> and is the primary piece of federal legislation related to the education of children and youths experiencing homelessness. It was reauthorized in December of 2015 by Title IX, Part A, of the </a:t>
            </a:r>
            <a:r>
              <a:rPr lang="en-US" b="0" dirty="0">
                <a:effectLst/>
                <a:hlinkClick r:id="rId4"/>
              </a:rPr>
              <a:t>Every Student Succeeds Act (ESSA)</a:t>
            </a:r>
            <a:r>
              <a:rPr lang="en-US" dirty="0">
                <a:effectLst/>
              </a:rPr>
              <a:t>.</a:t>
            </a:r>
          </a:p>
          <a:p>
            <a:endParaRPr lang="en-US" dirty="0">
              <a:effectLst/>
            </a:endParaRPr>
          </a:p>
          <a:p>
            <a:r>
              <a:rPr lang="en-US" dirty="0">
                <a:effectLst/>
              </a:rPr>
              <a:t>The </a:t>
            </a:r>
            <a:r>
              <a:rPr lang="en-US" sz="1200" kern="1200" dirty="0">
                <a:solidFill>
                  <a:schemeClr val="tx1"/>
                </a:solidFill>
                <a:effectLst/>
                <a:latin typeface="+mn-lt"/>
                <a:ea typeface="+mn-ea"/>
                <a:cs typeface="+mn-cs"/>
              </a:rPr>
              <a:t>McKinney-Vento Homeless Assistance Act’s Education for Homeless Children and Youths (EHCY) program provides homeless students with protections and services to ensure they can enroll in and attend school, complete their high school education, and continue to higher education.</a:t>
            </a:r>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5</a:t>
            </a:fld>
            <a:endParaRPr lang="en-US" dirty="0"/>
          </a:p>
        </p:txBody>
      </p:sp>
    </p:spTree>
    <p:extLst>
      <p:ext uri="{BB962C8B-B14F-4D97-AF65-F5344CB8AC3E}">
        <p14:creationId xmlns:p14="http://schemas.microsoft.com/office/powerpoint/2010/main" val="2999689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pPr>
            <a:r>
              <a:rPr lang="en-US" dirty="0">
                <a:latin typeface="+mn-lt"/>
              </a:rPr>
              <a:t>The McKinney-Vento grant program establishes regional, partnership projects with the New Jersey Department of Education (NJDOE) that: </a:t>
            </a:r>
          </a:p>
          <a:p>
            <a:pPr>
              <a:lnSpc>
                <a:spcPct val="100000"/>
              </a:lnSpc>
            </a:pPr>
            <a:r>
              <a:rPr lang="en-US" sz="2800" dirty="0">
                <a:latin typeface="+mn-lt"/>
              </a:rPr>
              <a:t>-provides regional leadership and technical assistance; as well as, </a:t>
            </a:r>
          </a:p>
          <a:p>
            <a:pPr>
              <a:lnSpc>
                <a:spcPct val="100000"/>
              </a:lnSpc>
            </a:pPr>
            <a:r>
              <a:rPr lang="en-US" sz="2800" dirty="0">
                <a:latin typeface="+mn-lt"/>
              </a:rPr>
              <a:t>-coordinates and provides regional supplemental academic programs and support services to homeless children and youths attending schools.</a:t>
            </a:r>
          </a:p>
          <a:p>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6</a:t>
            </a:fld>
            <a:endParaRPr lang="en-US" dirty="0"/>
          </a:p>
        </p:txBody>
      </p:sp>
    </p:spTree>
    <p:extLst>
      <p:ext uri="{BB962C8B-B14F-4D97-AF65-F5344CB8AC3E}">
        <p14:creationId xmlns:p14="http://schemas.microsoft.com/office/powerpoint/2010/main" val="3939505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McKinney-Vento grant is a discretionary grant.  </a:t>
            </a:r>
            <a:r>
              <a:rPr lang="en-US" dirty="0">
                <a:effectLst/>
              </a:rPr>
              <a:t>Discretionary grants are awarded to selected agencies to address specific education initiatives. New Jersey’s educational needs are developed into program concepts that parallel the authorizing federal or state appropriation. The state and federal regulations are integrated into guidelines that govern the educational program at the subgrant level. </a:t>
            </a:r>
          </a:p>
          <a:p>
            <a:endParaRPr lang="en-US" dirty="0">
              <a:effectLst/>
            </a:endParaRPr>
          </a:p>
          <a:p>
            <a:r>
              <a:rPr lang="en-US" dirty="0">
                <a:effectLst/>
              </a:rPr>
              <a:t>The NJDOE publishes the guidelines in the form of a Notice of Grant Opportunity (NGO). Each applicant is provided a comprehensive package designed to guide them through the grant making process. </a:t>
            </a:r>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7</a:t>
            </a:fld>
            <a:endParaRPr lang="en-US" dirty="0"/>
          </a:p>
        </p:txBody>
      </p:sp>
    </p:spTree>
    <p:extLst>
      <p:ext uri="{BB962C8B-B14F-4D97-AF65-F5344CB8AC3E}">
        <p14:creationId xmlns:p14="http://schemas.microsoft.com/office/powerpoint/2010/main" val="9550416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sz="1400" baseline="0" dirty="0"/>
              <a:t>The McKinney-Vento grant is a competitive grant program open to all LEAs.  </a:t>
            </a:r>
            <a:r>
              <a:rPr lang="en-US" sz="1200" kern="1200" dirty="0">
                <a:solidFill>
                  <a:schemeClr val="tx1"/>
                </a:solidFill>
                <a:effectLst/>
                <a:latin typeface="+mn-lt"/>
                <a:ea typeface="+mn-ea"/>
                <a:cs typeface="+mn-cs"/>
              </a:rPr>
              <a:t>Each regional partnership must consist of an LEA within the state of New Jersey which will serve as the Lead Agency.  The Lead Agency must have two </a:t>
            </a:r>
            <a:r>
              <a:rPr lang="en-US" sz="1200" b="1" kern="1200" dirty="0">
                <a:solidFill>
                  <a:schemeClr val="tx1"/>
                </a:solidFill>
                <a:effectLst/>
                <a:latin typeface="+mn-lt"/>
                <a:ea typeface="+mn-ea"/>
                <a:cs typeface="+mn-cs"/>
              </a:rPr>
              <a:t>primary partnering organizations, </a:t>
            </a:r>
            <a:r>
              <a:rPr lang="en-US" sz="1200" kern="1200" dirty="0">
                <a:solidFill>
                  <a:schemeClr val="tx1"/>
                </a:solidFill>
                <a:effectLst/>
                <a:latin typeface="+mn-lt"/>
                <a:ea typeface="+mn-ea"/>
                <a:cs typeface="+mn-cs"/>
              </a:rPr>
              <a:t>located within the region, that have a track record of providing services to homeless populations within the region for which the Lead Agency is applying for funds.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Additionally, applicants must agree to serve all districts located in the region by completing the Documentation of Eligibility form in Appendix 2 of the NGO.  </a:t>
            </a:r>
          </a:p>
          <a:p>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8</a:t>
            </a:fld>
            <a:endParaRPr lang="en-US" dirty="0"/>
          </a:p>
        </p:txBody>
      </p:sp>
    </p:spTree>
    <p:extLst>
      <p:ext uri="{BB962C8B-B14F-4D97-AF65-F5344CB8AC3E}">
        <p14:creationId xmlns:p14="http://schemas.microsoft.com/office/powerpoint/2010/main" val="14072686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This competitive opportunity is for a period of 3 years, with the Year 1 project period beginning January 1, 2021 and ending June 30, 2021. This application is for Year 1 ONLY.  </a:t>
            </a:r>
            <a:r>
              <a:rPr lang="en-US" sz="1200" kern="1200" dirty="0">
                <a:solidFill>
                  <a:schemeClr val="tx1"/>
                </a:solidFill>
                <a:effectLst/>
                <a:latin typeface="+mn-lt"/>
                <a:ea typeface="+mn-ea"/>
                <a:cs typeface="+mn-cs"/>
              </a:rPr>
              <a:t>Per year, the total grant award for the remainder of Year 1 is expected to be $149,626.</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It is important that you document and keep on file all things pertaining to the grant project during this period, i.e. reports,</a:t>
            </a:r>
            <a:r>
              <a:rPr lang="en-US" sz="1200" baseline="0" dirty="0"/>
              <a:t> notes, agendas, meeting minutes, etc.   </a:t>
            </a:r>
          </a:p>
          <a:p>
            <a:endParaRPr lang="en-US" dirty="0"/>
          </a:p>
        </p:txBody>
      </p:sp>
      <p:sp>
        <p:nvSpPr>
          <p:cNvPr id="4" name="Slide Number Placeholder 3"/>
          <p:cNvSpPr>
            <a:spLocks noGrp="1"/>
          </p:cNvSpPr>
          <p:nvPr>
            <p:ph type="sldNum" sz="quarter" idx="10"/>
          </p:nvPr>
        </p:nvSpPr>
        <p:spPr/>
        <p:txBody>
          <a:bodyPr/>
          <a:lstStyle/>
          <a:p>
            <a:fld id="{BF8D6509-F30D-420A-A431-3E288F5610D5}" type="slidenum">
              <a:rPr lang="en-US" smtClean="0"/>
              <a:t>9</a:t>
            </a:fld>
            <a:endParaRPr lang="en-US" dirty="0"/>
          </a:p>
        </p:txBody>
      </p:sp>
    </p:spTree>
    <p:extLst>
      <p:ext uri="{BB962C8B-B14F-4D97-AF65-F5344CB8AC3E}">
        <p14:creationId xmlns:p14="http://schemas.microsoft.com/office/powerpoint/2010/main" val="40543753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8.png"/><Relationship Id="rId7" Type="http://schemas.openxmlformats.org/officeDocument/2006/relationships/image" Target="../media/image3.png"/><Relationship Id="rId2" Type="http://schemas.openxmlformats.org/officeDocument/2006/relationships/hyperlink" Target="https://www.facebook.com/njdeptofed/" TargetMode="External"/><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hyperlink" Target="https://twitter.com/NewJerseyDOE" TargetMode="External"/><Relationship Id="rId9" Type="http://schemas.openxmlformats.org/officeDocument/2006/relationships/image" Target="../media/image5.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3.png"/><Relationship Id="rId2" Type="http://schemas.openxmlformats.org/officeDocument/2006/relationships/hyperlink" Target="https://www.facebook.com/njdeptofed/" TargetMode="External"/><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hyperlink" Target="https://twitter.com/NewJerseyDOE" TargetMode="Externa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80807" y="1488660"/>
            <a:ext cx="6706951" cy="1421452"/>
          </a:xfrm>
        </p:spPr>
        <p:txBody>
          <a:bodyPr anchor="b">
            <a:noAutofit/>
          </a:bodyPr>
          <a:lstStyle>
            <a:lvl1pPr algn="l">
              <a:defRPr sz="4800">
                <a:latin typeface="Bell MT" panose="02020503060305020303" pitchFamily="18" charset="0"/>
              </a:defRPr>
            </a:lvl1pPr>
          </a:lstStyle>
          <a:p>
            <a:r>
              <a:rPr lang="en-US" dirty="0"/>
              <a:t>New Jersey </a:t>
            </a:r>
            <a:br>
              <a:rPr lang="en-US" dirty="0"/>
            </a:br>
            <a:r>
              <a:rPr lang="en-US" dirty="0"/>
              <a:t>Department of Education </a:t>
            </a:r>
          </a:p>
        </p:txBody>
      </p:sp>
      <p:sp>
        <p:nvSpPr>
          <p:cNvPr id="3" name="Subtitle 2"/>
          <p:cNvSpPr>
            <a:spLocks noGrp="1"/>
          </p:cNvSpPr>
          <p:nvPr>
            <p:ph type="subTitle" idx="1" hasCustomPrompt="1"/>
          </p:nvPr>
        </p:nvSpPr>
        <p:spPr>
          <a:xfrm>
            <a:off x="957554" y="3593989"/>
            <a:ext cx="6858000" cy="1655762"/>
          </a:xfrm>
        </p:spPr>
        <p:txBody>
          <a:bodyPr/>
          <a:lstStyle>
            <a:lvl1pPr marL="0" indent="0" algn="ctr">
              <a:buNone/>
              <a:defRPr sz="2400" b="1" baseline="0">
                <a:latin typeface="Bell MT" panose="020205030603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Division </a:t>
            </a:r>
          </a:p>
          <a:p>
            <a:r>
              <a:rPr lang="en-US" dirty="0"/>
              <a:t>Presentation Title </a:t>
            </a:r>
          </a:p>
          <a:p>
            <a:r>
              <a:rPr lang="en-US" dirty="0"/>
              <a:t>Date </a:t>
            </a:r>
          </a:p>
        </p:txBody>
      </p:sp>
      <p:sp>
        <p:nvSpPr>
          <p:cNvPr id="8" name="Isosceles Triangle 7"/>
          <p:cNvSpPr/>
          <p:nvPr userDrawn="1"/>
        </p:nvSpPr>
        <p:spPr>
          <a:xfrm flipV="1">
            <a:off x="4561484" y="0"/>
            <a:ext cx="4633016" cy="4523304"/>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p:cNvCxnSpPr/>
          <p:nvPr userDrawn="1"/>
        </p:nvCxnSpPr>
        <p:spPr>
          <a:xfrm>
            <a:off x="180807" y="2925833"/>
            <a:ext cx="7388364" cy="0"/>
          </a:xfrm>
          <a:prstGeom prst="line">
            <a:avLst/>
          </a:prstGeom>
          <a:ln w="76200">
            <a:solidFill>
              <a:schemeClr val="accent4"/>
            </a:solidFill>
          </a:ln>
        </p:spPr>
        <p:style>
          <a:lnRef idx="1">
            <a:schemeClr val="dk1"/>
          </a:lnRef>
          <a:fillRef idx="0">
            <a:schemeClr val="dk1"/>
          </a:fillRef>
          <a:effectRef idx="0">
            <a:schemeClr val="dk1"/>
          </a:effectRef>
          <a:fontRef idx="minor">
            <a:schemeClr val="tx1"/>
          </a:fontRef>
        </p:style>
      </p:cxnSp>
      <p:sp>
        <p:nvSpPr>
          <p:cNvPr id="9" name="Isosceles Triangle 8"/>
          <p:cNvSpPr/>
          <p:nvPr userDrawn="1"/>
        </p:nvSpPr>
        <p:spPr>
          <a:xfrm rot="10800000" flipV="1">
            <a:off x="0" y="4615396"/>
            <a:ext cx="2845942" cy="2244298"/>
          </a:xfrm>
          <a:prstGeom prst="triangle">
            <a:avLst>
              <a:gd name="adj" fmla="val 99728"/>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5" y="5461551"/>
            <a:ext cx="1316286" cy="1316286"/>
          </a:xfrm>
          <a:prstGeom prst="rect">
            <a:avLst/>
          </a:prstGeom>
          <a:effectLst>
            <a:outerShdw blurRad="50800" dist="38100" dir="8100000" algn="tr" rotWithShape="0">
              <a:prstClr val="black">
                <a:alpha val="40000"/>
              </a:prstClr>
            </a:outerShdw>
          </a:effectLst>
        </p:spPr>
      </p:pic>
      <p:pic>
        <p:nvPicPr>
          <p:cNvPr id="10" name="Picture 9"/>
          <p:cNvPicPr>
            <a:picLocks noChangeAspect="1"/>
          </p:cNvPicPr>
          <p:nvPr userDrawn="1"/>
        </p:nvPicPr>
        <p:blipFill>
          <a:blip r:embed="rId3">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6195631" y="967688"/>
            <a:ext cx="3299362" cy="3299362"/>
          </a:xfrm>
          <a:prstGeom prst="rect">
            <a:avLst/>
          </a:prstGeom>
          <a:effectLst>
            <a:outerShdw blurRad="50800" dist="38100" algn="l" rotWithShape="0">
              <a:prstClr val="black">
                <a:alpha val="40000"/>
              </a:prstClr>
            </a:outerShdw>
          </a:effectLst>
        </p:spPr>
      </p:pic>
    </p:spTree>
    <p:extLst>
      <p:ext uri="{BB962C8B-B14F-4D97-AF65-F5344CB8AC3E}">
        <p14:creationId xmlns:p14="http://schemas.microsoft.com/office/powerpoint/2010/main" val="2835295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890059"/>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975882" y="724777"/>
            <a:ext cx="4629150" cy="540385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347259"/>
            <a:ext cx="2949178" cy="433087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6" name="Footer Placeholder 5"/>
          <p:cNvSpPr>
            <a:spLocks noGrp="1"/>
          </p:cNvSpPr>
          <p:nvPr>
            <p:ph type="ftr" sz="quarter" idx="11"/>
          </p:nvPr>
        </p:nvSpPr>
        <p:spPr>
          <a:xfrm>
            <a:off x="3035300" y="6579129"/>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7048500" y="6579128"/>
            <a:ext cx="2057400" cy="365125"/>
          </a:xfrm>
          <a:prstGeom prst="rect">
            <a:avLst/>
          </a:prstGeom>
        </p:spPr>
        <p:txBody>
          <a:bodyPr/>
          <a:lstStyle>
            <a:lvl1pPr algn="r">
              <a:defRPr/>
            </a:lvl1pPr>
          </a:lstStyle>
          <a:p>
            <a:fld id="{CD5C70A5-9411-4B11-A0DB-D49D3D849901}" type="slidenum">
              <a:rPr lang="en-US" smtClean="0"/>
              <a:pPr/>
              <a:t>‹#›</a:t>
            </a:fld>
            <a:endParaRPr lang="en-US" dirty="0"/>
          </a:p>
        </p:txBody>
      </p:sp>
      <p:pic>
        <p:nvPicPr>
          <p:cNvPr id="5" name="Picture 4"/>
          <p:cNvPicPr>
            <a:picLocks noChangeAspect="1"/>
          </p:cNvPicPr>
          <p:nvPr userDrawn="1"/>
        </p:nvPicPr>
        <p:blipFill>
          <a:blip r:embed="rId2"/>
          <a:stretch>
            <a:fillRect/>
          </a:stretch>
        </p:blipFill>
        <p:spPr>
          <a:xfrm>
            <a:off x="73740" y="5869781"/>
            <a:ext cx="908383" cy="914479"/>
          </a:xfrm>
          <a:prstGeom prst="rect">
            <a:avLst/>
          </a:prstGeom>
        </p:spPr>
      </p:pic>
      <p:pic>
        <p:nvPicPr>
          <p:cNvPr id="10" name="Picture 9"/>
          <p:cNvPicPr>
            <a:picLocks noChangeAspect="1"/>
          </p:cNvPicPr>
          <p:nvPr userDrawn="1"/>
        </p:nvPicPr>
        <p:blipFill>
          <a:blip r:embed="rId3"/>
          <a:stretch>
            <a:fillRect/>
          </a:stretch>
        </p:blipFill>
        <p:spPr>
          <a:xfrm>
            <a:off x="6650735" y="0"/>
            <a:ext cx="2493265" cy="2043567"/>
          </a:xfrm>
          <a:prstGeom prst="rect">
            <a:avLst/>
          </a:prstGeom>
        </p:spPr>
      </p:pic>
      <p:pic>
        <p:nvPicPr>
          <p:cNvPr id="12" name="Picture 11"/>
          <p:cNvPicPr>
            <a:picLocks noChangeAspect="1"/>
          </p:cNvPicPr>
          <p:nvPr userDrawn="1"/>
        </p:nvPicPr>
        <p:blipFill>
          <a:blip r:embed="rId4"/>
          <a:stretch>
            <a:fillRect/>
          </a:stretch>
        </p:blipFill>
        <p:spPr>
          <a:xfrm>
            <a:off x="7931623" y="-76637"/>
            <a:ext cx="968516" cy="1698960"/>
          </a:xfrm>
          <a:prstGeom prst="rect">
            <a:avLst/>
          </a:prstGeom>
        </p:spPr>
      </p:pic>
    </p:spTree>
    <p:extLst>
      <p:ext uri="{BB962C8B-B14F-4D97-AF65-F5344CB8AC3E}">
        <p14:creationId xmlns:p14="http://schemas.microsoft.com/office/powerpoint/2010/main" val="333034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890059"/>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975882" y="724777"/>
            <a:ext cx="4629150" cy="540385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347259"/>
            <a:ext cx="2949178" cy="433087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6" name="Footer Placeholder 5"/>
          <p:cNvSpPr>
            <a:spLocks noGrp="1"/>
          </p:cNvSpPr>
          <p:nvPr>
            <p:ph type="ftr" sz="quarter" idx="11"/>
          </p:nvPr>
        </p:nvSpPr>
        <p:spPr>
          <a:xfrm>
            <a:off x="3035300" y="6579129"/>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7048500" y="6579128"/>
            <a:ext cx="2057400" cy="365125"/>
          </a:xfrm>
          <a:prstGeom prst="rect">
            <a:avLst/>
          </a:prstGeom>
        </p:spPr>
        <p:txBody>
          <a:bodyPr/>
          <a:lstStyle>
            <a:lvl1pPr algn="r">
              <a:defRPr/>
            </a:lvl1pPr>
          </a:lstStyle>
          <a:p>
            <a:fld id="{CD5C70A5-9411-4B11-A0DB-D49D3D849901}" type="slidenum">
              <a:rPr lang="en-US" smtClean="0"/>
              <a:pPr/>
              <a:t>‹#›</a:t>
            </a:fld>
            <a:endParaRPr lang="en-US" dirty="0"/>
          </a:p>
        </p:txBody>
      </p:sp>
      <p:pic>
        <p:nvPicPr>
          <p:cNvPr id="5" name="Picture 4"/>
          <p:cNvPicPr>
            <a:picLocks noChangeAspect="1"/>
          </p:cNvPicPr>
          <p:nvPr userDrawn="1"/>
        </p:nvPicPr>
        <p:blipFill>
          <a:blip r:embed="rId2"/>
          <a:stretch>
            <a:fillRect/>
          </a:stretch>
        </p:blipFill>
        <p:spPr>
          <a:xfrm>
            <a:off x="73740" y="5869781"/>
            <a:ext cx="908383" cy="914479"/>
          </a:xfrm>
          <a:prstGeom prst="rect">
            <a:avLst/>
          </a:prstGeom>
        </p:spPr>
      </p:pic>
    </p:spTree>
    <p:extLst>
      <p:ext uri="{BB962C8B-B14F-4D97-AF65-F5344CB8AC3E}">
        <p14:creationId xmlns:p14="http://schemas.microsoft.com/office/powerpoint/2010/main" val="3158106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930275"/>
          </a:xfrm>
        </p:spPr>
        <p:txBody>
          <a:bodyPr anchor="b"/>
          <a:lstStyle>
            <a:lvl1pPr>
              <a:defRPr sz="2400"/>
            </a:lvl1pPr>
          </a:lstStyle>
          <a:p>
            <a:r>
              <a:rPr lang="en-US"/>
              <a:t>Click to edit Master title style</a:t>
            </a:r>
            <a:endParaRPr lang="en-US" dirty="0"/>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387475"/>
            <a:ext cx="2949178" cy="4433982"/>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6" name="Footer Placeholder 5"/>
          <p:cNvSpPr>
            <a:spLocks noGrp="1"/>
          </p:cNvSpPr>
          <p:nvPr>
            <p:ph type="ftr" sz="quarter" idx="11"/>
          </p:nvPr>
        </p:nvSpPr>
        <p:spPr>
          <a:xfrm>
            <a:off x="2978150" y="6538913"/>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7009544" y="6553730"/>
            <a:ext cx="2057400" cy="365125"/>
          </a:xfrm>
          <a:prstGeom prst="rect">
            <a:avLst/>
          </a:prstGeom>
        </p:spPr>
        <p:txBody>
          <a:bodyPr/>
          <a:lstStyle>
            <a:lvl1pPr algn="r">
              <a:defRPr/>
            </a:lvl1pPr>
          </a:lstStyle>
          <a:p>
            <a:fld id="{CD5C70A5-9411-4B11-A0DB-D49D3D849901}" type="slidenum">
              <a:rPr lang="en-US" smtClean="0"/>
              <a:pPr/>
              <a:t>‹#›</a:t>
            </a:fld>
            <a:endParaRPr lang="en-US" dirty="0"/>
          </a:p>
        </p:txBody>
      </p:sp>
      <p:pic>
        <p:nvPicPr>
          <p:cNvPr id="5" name="Picture 4"/>
          <p:cNvPicPr>
            <a:picLocks noChangeAspect="1"/>
          </p:cNvPicPr>
          <p:nvPr userDrawn="1"/>
        </p:nvPicPr>
        <p:blipFill>
          <a:blip r:embed="rId2"/>
          <a:stretch>
            <a:fillRect/>
          </a:stretch>
        </p:blipFill>
        <p:spPr>
          <a:xfrm>
            <a:off x="73740" y="5869781"/>
            <a:ext cx="908383" cy="914479"/>
          </a:xfrm>
          <a:prstGeom prst="rect">
            <a:avLst/>
          </a:prstGeom>
        </p:spPr>
      </p:pic>
      <p:pic>
        <p:nvPicPr>
          <p:cNvPr id="10" name="Picture 9"/>
          <p:cNvPicPr>
            <a:picLocks noChangeAspect="1"/>
          </p:cNvPicPr>
          <p:nvPr userDrawn="1"/>
        </p:nvPicPr>
        <p:blipFill>
          <a:blip r:embed="rId3"/>
          <a:stretch>
            <a:fillRect/>
          </a:stretch>
        </p:blipFill>
        <p:spPr>
          <a:xfrm>
            <a:off x="6650735" y="0"/>
            <a:ext cx="2493265" cy="2043567"/>
          </a:xfrm>
          <a:prstGeom prst="rect">
            <a:avLst/>
          </a:prstGeom>
        </p:spPr>
      </p:pic>
      <p:pic>
        <p:nvPicPr>
          <p:cNvPr id="11" name="Picture 10"/>
          <p:cNvPicPr>
            <a:picLocks noChangeAspect="1"/>
          </p:cNvPicPr>
          <p:nvPr userDrawn="1"/>
        </p:nvPicPr>
        <p:blipFill>
          <a:blip r:embed="rId4"/>
          <a:stretch>
            <a:fillRect/>
          </a:stretch>
        </p:blipFill>
        <p:spPr>
          <a:xfrm>
            <a:off x="7931623" y="-76637"/>
            <a:ext cx="968516" cy="1698960"/>
          </a:xfrm>
          <a:prstGeom prst="rect">
            <a:avLst/>
          </a:prstGeom>
        </p:spPr>
      </p:pic>
    </p:spTree>
    <p:extLst>
      <p:ext uri="{BB962C8B-B14F-4D97-AF65-F5344CB8AC3E}">
        <p14:creationId xmlns:p14="http://schemas.microsoft.com/office/powerpoint/2010/main" val="5227401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930275"/>
          </a:xfrm>
        </p:spPr>
        <p:txBody>
          <a:bodyPr anchor="b"/>
          <a:lstStyle>
            <a:lvl1pPr>
              <a:defRPr sz="2400"/>
            </a:lvl1pPr>
          </a:lstStyle>
          <a:p>
            <a:r>
              <a:rPr lang="en-US"/>
              <a:t>Click to edit Master title style</a:t>
            </a:r>
            <a:endParaRPr lang="en-US" dirty="0"/>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387475"/>
            <a:ext cx="2949178" cy="4433982"/>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6" name="Footer Placeholder 5"/>
          <p:cNvSpPr>
            <a:spLocks noGrp="1"/>
          </p:cNvSpPr>
          <p:nvPr>
            <p:ph type="ftr" sz="quarter" idx="11"/>
          </p:nvPr>
        </p:nvSpPr>
        <p:spPr>
          <a:xfrm>
            <a:off x="2978150" y="6538913"/>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7009544" y="6553730"/>
            <a:ext cx="2057400" cy="365125"/>
          </a:xfrm>
          <a:prstGeom prst="rect">
            <a:avLst/>
          </a:prstGeom>
        </p:spPr>
        <p:txBody>
          <a:bodyPr/>
          <a:lstStyle>
            <a:lvl1pPr algn="r">
              <a:defRPr/>
            </a:lvl1pPr>
          </a:lstStyle>
          <a:p>
            <a:fld id="{CD5C70A5-9411-4B11-A0DB-D49D3D849901}" type="slidenum">
              <a:rPr lang="en-US" smtClean="0"/>
              <a:pPr/>
              <a:t>‹#›</a:t>
            </a:fld>
            <a:endParaRPr lang="en-US" dirty="0"/>
          </a:p>
        </p:txBody>
      </p:sp>
      <p:pic>
        <p:nvPicPr>
          <p:cNvPr id="5" name="Picture 4"/>
          <p:cNvPicPr>
            <a:picLocks noChangeAspect="1"/>
          </p:cNvPicPr>
          <p:nvPr userDrawn="1"/>
        </p:nvPicPr>
        <p:blipFill>
          <a:blip r:embed="rId2"/>
          <a:stretch>
            <a:fillRect/>
          </a:stretch>
        </p:blipFill>
        <p:spPr>
          <a:xfrm>
            <a:off x="73740" y="5869781"/>
            <a:ext cx="908383" cy="914479"/>
          </a:xfrm>
          <a:prstGeom prst="rect">
            <a:avLst/>
          </a:prstGeom>
        </p:spPr>
      </p:pic>
    </p:spTree>
    <p:extLst>
      <p:ext uri="{BB962C8B-B14F-4D97-AF65-F5344CB8AC3E}">
        <p14:creationId xmlns:p14="http://schemas.microsoft.com/office/powerpoint/2010/main" val="33689102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Footer Placeholder 4"/>
          <p:cNvSpPr>
            <a:spLocks noGrp="1"/>
          </p:cNvSpPr>
          <p:nvPr>
            <p:ph type="ftr" sz="quarter" idx="11"/>
          </p:nvPr>
        </p:nvSpPr>
        <p:spPr>
          <a:xfrm>
            <a:off x="3028950" y="6538913"/>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972300" y="6538913"/>
            <a:ext cx="2057400" cy="365125"/>
          </a:xfrm>
          <a:prstGeom prst="rect">
            <a:avLst/>
          </a:prstGeom>
        </p:spPr>
        <p:txBody>
          <a:bodyPr/>
          <a:lstStyle>
            <a:lvl1pPr algn="r">
              <a:defRPr/>
            </a:lvl1pPr>
          </a:lstStyle>
          <a:p>
            <a:fld id="{CD5C70A5-9411-4B11-A0DB-D49D3D849901}" type="slidenum">
              <a:rPr lang="en-US" smtClean="0"/>
              <a:pPr/>
              <a:t>‹#›</a:t>
            </a:fld>
            <a:endParaRPr lang="en-US" dirty="0"/>
          </a:p>
        </p:txBody>
      </p:sp>
      <p:pic>
        <p:nvPicPr>
          <p:cNvPr id="8" name="Picture 7"/>
          <p:cNvPicPr>
            <a:picLocks noChangeAspect="1"/>
          </p:cNvPicPr>
          <p:nvPr userDrawn="1"/>
        </p:nvPicPr>
        <p:blipFill>
          <a:blip r:embed="rId2"/>
          <a:stretch>
            <a:fillRect/>
          </a:stretch>
        </p:blipFill>
        <p:spPr>
          <a:xfrm>
            <a:off x="73740" y="5869781"/>
            <a:ext cx="908383" cy="914479"/>
          </a:xfrm>
          <a:prstGeom prst="rect">
            <a:avLst/>
          </a:prstGeom>
        </p:spPr>
      </p:pic>
      <p:pic>
        <p:nvPicPr>
          <p:cNvPr id="9" name="Picture 8"/>
          <p:cNvPicPr>
            <a:picLocks noChangeAspect="1"/>
          </p:cNvPicPr>
          <p:nvPr userDrawn="1"/>
        </p:nvPicPr>
        <p:blipFill>
          <a:blip r:embed="rId3"/>
          <a:stretch>
            <a:fillRect/>
          </a:stretch>
        </p:blipFill>
        <p:spPr>
          <a:xfrm>
            <a:off x="6650735" y="0"/>
            <a:ext cx="2493265" cy="2043567"/>
          </a:xfrm>
          <a:prstGeom prst="rect">
            <a:avLst/>
          </a:prstGeom>
        </p:spPr>
      </p:pic>
      <p:pic>
        <p:nvPicPr>
          <p:cNvPr id="10" name="Picture 9"/>
          <p:cNvPicPr>
            <a:picLocks noChangeAspect="1"/>
          </p:cNvPicPr>
          <p:nvPr userDrawn="1"/>
        </p:nvPicPr>
        <p:blipFill>
          <a:blip r:embed="rId4"/>
          <a:stretch>
            <a:fillRect/>
          </a:stretch>
        </p:blipFill>
        <p:spPr>
          <a:xfrm>
            <a:off x="7931623" y="-76637"/>
            <a:ext cx="968516" cy="1698960"/>
          </a:xfrm>
          <a:prstGeom prst="rect">
            <a:avLst/>
          </a:prstGeom>
        </p:spPr>
      </p:pic>
    </p:spTree>
    <p:extLst>
      <p:ext uri="{BB962C8B-B14F-4D97-AF65-F5344CB8AC3E}">
        <p14:creationId xmlns:p14="http://schemas.microsoft.com/office/powerpoint/2010/main" val="16785091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Footer Placeholder 4"/>
          <p:cNvSpPr>
            <a:spLocks noGrp="1"/>
          </p:cNvSpPr>
          <p:nvPr>
            <p:ph type="ftr" sz="quarter" idx="11"/>
          </p:nvPr>
        </p:nvSpPr>
        <p:spPr>
          <a:xfrm>
            <a:off x="3028950" y="6538913"/>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972300" y="6538913"/>
            <a:ext cx="2057400" cy="365125"/>
          </a:xfrm>
          <a:prstGeom prst="rect">
            <a:avLst/>
          </a:prstGeom>
        </p:spPr>
        <p:txBody>
          <a:bodyPr/>
          <a:lstStyle>
            <a:lvl1pPr algn="r">
              <a:defRPr/>
            </a:lvl1pPr>
          </a:lstStyle>
          <a:p>
            <a:fld id="{CD5C70A5-9411-4B11-A0DB-D49D3D849901}" type="slidenum">
              <a:rPr lang="en-US" smtClean="0"/>
              <a:pPr/>
              <a:t>‹#›</a:t>
            </a:fld>
            <a:endParaRPr lang="en-US" dirty="0"/>
          </a:p>
        </p:txBody>
      </p:sp>
      <p:pic>
        <p:nvPicPr>
          <p:cNvPr id="8" name="Picture 7"/>
          <p:cNvPicPr>
            <a:picLocks noChangeAspect="1"/>
          </p:cNvPicPr>
          <p:nvPr userDrawn="1"/>
        </p:nvPicPr>
        <p:blipFill>
          <a:blip r:embed="rId2"/>
          <a:stretch>
            <a:fillRect/>
          </a:stretch>
        </p:blipFill>
        <p:spPr>
          <a:xfrm>
            <a:off x="73740" y="5869781"/>
            <a:ext cx="908383" cy="914479"/>
          </a:xfrm>
          <a:prstGeom prst="rect">
            <a:avLst/>
          </a:prstGeom>
        </p:spPr>
      </p:pic>
    </p:spTree>
    <p:extLst>
      <p:ext uri="{BB962C8B-B14F-4D97-AF65-F5344CB8AC3E}">
        <p14:creationId xmlns:p14="http://schemas.microsoft.com/office/powerpoint/2010/main" val="907529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hank You Page Layout">
    <p:spTree>
      <p:nvGrpSpPr>
        <p:cNvPr id="1" name=""/>
        <p:cNvGrpSpPr/>
        <p:nvPr/>
      </p:nvGrpSpPr>
      <p:grpSpPr>
        <a:xfrm>
          <a:off x="0" y="0"/>
          <a:ext cx="0" cy="0"/>
          <a:chOff x="0" y="0"/>
          <a:chExt cx="0" cy="0"/>
        </a:xfrm>
      </p:grpSpPr>
      <p:sp>
        <p:nvSpPr>
          <p:cNvPr id="22" name="Slide Number Placeholder 8"/>
          <p:cNvSpPr txBox="1">
            <a:spLocks/>
          </p:cNvSpPr>
          <p:nvPr userDrawn="1"/>
        </p:nvSpPr>
        <p:spPr>
          <a:xfrm>
            <a:off x="7086600" y="6577835"/>
            <a:ext cx="2057400" cy="294983"/>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D5C70A5-9411-4B11-A0DB-D49D3D849901}" type="slidenum">
              <a:rPr lang="en-US" sz="900" smtClean="0"/>
              <a:pPr/>
              <a:t>‹#›</a:t>
            </a:fld>
            <a:endParaRPr lang="en-US" sz="900" dirty="0"/>
          </a:p>
        </p:txBody>
      </p:sp>
      <p:sp>
        <p:nvSpPr>
          <p:cNvPr id="24" name="TextBox 23"/>
          <p:cNvSpPr txBox="1"/>
          <p:nvPr userDrawn="1"/>
        </p:nvSpPr>
        <p:spPr>
          <a:xfrm>
            <a:off x="1077246" y="5747069"/>
            <a:ext cx="2281394" cy="415498"/>
          </a:xfrm>
          <a:prstGeom prst="rect">
            <a:avLst/>
          </a:prstGeom>
          <a:noFill/>
        </p:spPr>
        <p:txBody>
          <a:bodyPr wrap="none" rtlCol="0">
            <a:spAutoFit/>
          </a:bodyPr>
          <a:lstStyle/>
          <a:p>
            <a:r>
              <a:rPr lang="en-US" sz="1050" dirty="0">
                <a:latin typeface="Bell MT" panose="02020503060305020303" pitchFamily="18" charset="0"/>
              </a:rPr>
              <a:t>New Jersey Department of Education </a:t>
            </a:r>
          </a:p>
          <a:p>
            <a:pPr algn="ctr"/>
            <a:r>
              <a:rPr lang="en-US" sz="1050" dirty="0">
                <a:latin typeface="Bell MT" panose="02020503060305020303" pitchFamily="18" charset="0"/>
              </a:rPr>
              <a:t>(@njdeptofed)</a:t>
            </a:r>
          </a:p>
        </p:txBody>
      </p:sp>
      <p:sp>
        <p:nvSpPr>
          <p:cNvPr id="26" name="TextBox 25"/>
          <p:cNvSpPr txBox="1"/>
          <p:nvPr userDrawn="1"/>
        </p:nvSpPr>
        <p:spPr>
          <a:xfrm>
            <a:off x="3880594" y="5807263"/>
            <a:ext cx="1350226" cy="253916"/>
          </a:xfrm>
          <a:prstGeom prst="rect">
            <a:avLst/>
          </a:prstGeom>
          <a:noFill/>
        </p:spPr>
        <p:txBody>
          <a:bodyPr wrap="square" rtlCol="0">
            <a:spAutoFit/>
          </a:bodyPr>
          <a:lstStyle/>
          <a:p>
            <a:pPr algn="ctr"/>
            <a:r>
              <a:rPr lang="en-US" sz="1050" dirty="0">
                <a:latin typeface="Bell MT" panose="02020503060305020303" pitchFamily="18" charset="0"/>
              </a:rPr>
              <a:t>@NewJerseyDOE</a:t>
            </a:r>
          </a:p>
        </p:txBody>
      </p:sp>
      <p:sp>
        <p:nvSpPr>
          <p:cNvPr id="28" name="TextBox 27"/>
          <p:cNvSpPr txBox="1"/>
          <p:nvPr userDrawn="1"/>
        </p:nvSpPr>
        <p:spPr>
          <a:xfrm>
            <a:off x="6384117" y="5807262"/>
            <a:ext cx="1128835" cy="253916"/>
          </a:xfrm>
          <a:prstGeom prst="rect">
            <a:avLst/>
          </a:prstGeom>
          <a:noFill/>
        </p:spPr>
        <p:txBody>
          <a:bodyPr wrap="none" rtlCol="0">
            <a:spAutoFit/>
          </a:bodyPr>
          <a:lstStyle/>
          <a:p>
            <a:pPr algn="ctr"/>
            <a:r>
              <a:rPr lang="en-US" sz="1050" dirty="0">
                <a:latin typeface="Bell MT" panose="02020503060305020303" pitchFamily="18" charset="0"/>
              </a:rPr>
              <a:t>@NewJerseyDoe</a:t>
            </a:r>
          </a:p>
        </p:txBody>
      </p:sp>
      <p:sp>
        <p:nvSpPr>
          <p:cNvPr id="29" name="TextBox 28"/>
          <p:cNvSpPr txBox="1"/>
          <p:nvPr userDrawn="1"/>
        </p:nvSpPr>
        <p:spPr>
          <a:xfrm>
            <a:off x="3873804" y="4428772"/>
            <a:ext cx="1443729" cy="415498"/>
          </a:xfrm>
          <a:prstGeom prst="rect">
            <a:avLst/>
          </a:prstGeom>
          <a:noFill/>
        </p:spPr>
        <p:txBody>
          <a:bodyPr wrap="none" rtlCol="0">
            <a:spAutoFit/>
          </a:bodyPr>
          <a:lstStyle/>
          <a:p>
            <a:r>
              <a:rPr lang="en-US" sz="2100" b="1" dirty="0">
                <a:latin typeface="Bell MT" panose="02020503060305020303" pitchFamily="18" charset="0"/>
              </a:rPr>
              <a:t>Follow Us!</a:t>
            </a:r>
          </a:p>
        </p:txBody>
      </p:sp>
      <p:sp>
        <p:nvSpPr>
          <p:cNvPr id="31" name="Text Placeholder 30"/>
          <p:cNvSpPr>
            <a:spLocks noGrp="1"/>
          </p:cNvSpPr>
          <p:nvPr>
            <p:ph type="body" sz="quarter" idx="13" hasCustomPrompt="1"/>
          </p:nvPr>
        </p:nvSpPr>
        <p:spPr>
          <a:xfrm>
            <a:off x="1806773" y="2506361"/>
            <a:ext cx="5530453" cy="1459617"/>
          </a:xfrm>
        </p:spPr>
        <p:txBody>
          <a:bodyPr>
            <a:normAutofit/>
          </a:bodyPr>
          <a:lstStyle>
            <a:lvl1pPr marL="0" indent="0" algn="ctr">
              <a:buNone/>
              <a:defRPr sz="1800" baseline="0"/>
            </a:lvl1pPr>
          </a:lstStyle>
          <a:p>
            <a:pPr lvl="0"/>
            <a:r>
              <a:rPr lang="en-US" dirty="0"/>
              <a:t>Department Contact Info</a:t>
            </a:r>
          </a:p>
          <a:p>
            <a:pPr lvl="0"/>
            <a:r>
              <a:rPr lang="en-US" dirty="0"/>
              <a:t>Phone Number:</a:t>
            </a:r>
          </a:p>
          <a:p>
            <a:pPr lvl="0"/>
            <a:r>
              <a:rPr lang="en-US" dirty="0"/>
              <a:t>Email: </a:t>
            </a:r>
          </a:p>
        </p:txBody>
      </p:sp>
      <p:sp>
        <p:nvSpPr>
          <p:cNvPr id="32" name="Slide Number Placeholder 31"/>
          <p:cNvSpPr>
            <a:spLocks noGrp="1"/>
          </p:cNvSpPr>
          <p:nvPr>
            <p:ph type="sldNum" sz="quarter" idx="14"/>
          </p:nvPr>
        </p:nvSpPr>
        <p:spPr>
          <a:xfrm>
            <a:off x="7086600" y="6577835"/>
            <a:ext cx="2057400" cy="365125"/>
          </a:xfrm>
          <a:prstGeom prst="rect">
            <a:avLst/>
          </a:prstGeom>
        </p:spPr>
        <p:txBody>
          <a:bodyPr/>
          <a:lstStyle/>
          <a:p>
            <a:pPr algn="r"/>
            <a:fld id="{CD5C70A5-9411-4B11-A0DB-D49D3D849901}" type="slidenum">
              <a:rPr lang="en-US" smtClean="0"/>
              <a:pPr algn="r"/>
              <a:t>‹#›</a:t>
            </a:fld>
            <a:endParaRPr lang="en-US" dirty="0"/>
          </a:p>
        </p:txBody>
      </p:sp>
      <p:sp>
        <p:nvSpPr>
          <p:cNvPr id="34" name="TextBox 33"/>
          <p:cNvSpPr txBox="1"/>
          <p:nvPr userDrawn="1"/>
        </p:nvSpPr>
        <p:spPr>
          <a:xfrm>
            <a:off x="2282754" y="1292970"/>
            <a:ext cx="4649158" cy="692497"/>
          </a:xfrm>
          <a:prstGeom prst="rect">
            <a:avLst/>
          </a:prstGeom>
          <a:noFill/>
        </p:spPr>
        <p:txBody>
          <a:bodyPr wrap="none" rtlCol="0">
            <a:spAutoFit/>
          </a:bodyPr>
          <a:lstStyle/>
          <a:p>
            <a:r>
              <a:rPr lang="en-US" sz="1800" b="0" dirty="0">
                <a:latin typeface="Bell MT" panose="02020503060305020303" pitchFamily="18" charset="0"/>
              </a:rPr>
              <a:t>New Jersey Department of Education Website</a:t>
            </a:r>
            <a:r>
              <a:rPr lang="en-US" sz="1800" b="1" dirty="0">
                <a:latin typeface="Bell MT" panose="02020503060305020303" pitchFamily="18" charset="0"/>
              </a:rPr>
              <a:t> </a:t>
            </a:r>
          </a:p>
          <a:p>
            <a:pPr algn="ctr"/>
            <a:r>
              <a:rPr lang="en-US" sz="1800" b="1" dirty="0">
                <a:latin typeface="Bell MT" panose="02020503060305020303" pitchFamily="18" charset="0"/>
              </a:rPr>
              <a:t>http://www.state.nj.us/education</a:t>
            </a:r>
            <a:r>
              <a:rPr lang="en-US" sz="2100" b="1" dirty="0">
                <a:latin typeface="Bell MT" panose="02020503060305020303" pitchFamily="18" charset="0"/>
              </a:rPr>
              <a:t>/</a:t>
            </a:r>
          </a:p>
        </p:txBody>
      </p:sp>
      <p:sp>
        <p:nvSpPr>
          <p:cNvPr id="36" name="TextBox 35"/>
          <p:cNvSpPr txBox="1"/>
          <p:nvPr userDrawn="1"/>
        </p:nvSpPr>
        <p:spPr>
          <a:xfrm>
            <a:off x="3340847" y="280354"/>
            <a:ext cx="2366097" cy="600164"/>
          </a:xfrm>
          <a:prstGeom prst="rect">
            <a:avLst/>
          </a:prstGeom>
          <a:noFill/>
        </p:spPr>
        <p:txBody>
          <a:bodyPr wrap="none" rtlCol="0">
            <a:spAutoFit/>
          </a:bodyPr>
          <a:lstStyle/>
          <a:p>
            <a:r>
              <a:rPr lang="en-US" sz="3300" b="1" dirty="0">
                <a:latin typeface="Bell MT" panose="02020503060305020303" pitchFamily="18" charset="0"/>
              </a:rPr>
              <a:t>Thank You!</a:t>
            </a:r>
            <a:endParaRPr lang="en-US" sz="3600" b="1" dirty="0">
              <a:latin typeface="Bell MT" panose="02020503060305020303" pitchFamily="18" charset="0"/>
            </a:endParaRPr>
          </a:p>
        </p:txBody>
      </p:sp>
      <p:pic>
        <p:nvPicPr>
          <p:cNvPr id="16" name="Picture 15">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23297" y="5289868"/>
            <a:ext cx="426963" cy="426963"/>
          </a:xfrm>
          <a:prstGeom prst="rect">
            <a:avLst/>
          </a:prstGeom>
        </p:spPr>
      </p:pic>
      <p:pic>
        <p:nvPicPr>
          <p:cNvPr id="17" name="Picture 16">
            <a:hlinkClick r:id="rId4"/>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327107" y="5286419"/>
            <a:ext cx="440102" cy="440102"/>
          </a:xfrm>
          <a:prstGeom prst="rect">
            <a:avLst/>
          </a:prstGeom>
        </p:spPr>
      </p:pic>
      <p:pic>
        <p:nvPicPr>
          <p:cNvPr id="3" name="Picture 2"/>
          <p:cNvPicPr>
            <a:picLocks noChangeAspect="1"/>
          </p:cNvPicPr>
          <p:nvPr userDrawn="1"/>
        </p:nvPicPr>
        <p:blipFill>
          <a:blip r:embed="rId6"/>
          <a:stretch>
            <a:fillRect/>
          </a:stretch>
        </p:blipFill>
        <p:spPr>
          <a:xfrm>
            <a:off x="6730917" y="5226303"/>
            <a:ext cx="502090" cy="502090"/>
          </a:xfrm>
          <a:prstGeom prst="rect">
            <a:avLst/>
          </a:prstGeom>
        </p:spPr>
      </p:pic>
      <p:pic>
        <p:nvPicPr>
          <p:cNvPr id="19" name="Picture 18"/>
          <p:cNvPicPr>
            <a:picLocks noChangeAspect="1"/>
          </p:cNvPicPr>
          <p:nvPr userDrawn="1"/>
        </p:nvPicPr>
        <p:blipFill>
          <a:blip r:embed="rId7"/>
          <a:stretch>
            <a:fillRect/>
          </a:stretch>
        </p:blipFill>
        <p:spPr>
          <a:xfrm>
            <a:off x="73740" y="5869781"/>
            <a:ext cx="908383" cy="914479"/>
          </a:xfrm>
          <a:prstGeom prst="rect">
            <a:avLst/>
          </a:prstGeom>
        </p:spPr>
      </p:pic>
      <p:pic>
        <p:nvPicPr>
          <p:cNvPr id="2" name="Picture 1"/>
          <p:cNvPicPr>
            <a:picLocks noChangeAspect="1"/>
          </p:cNvPicPr>
          <p:nvPr userDrawn="1"/>
        </p:nvPicPr>
        <p:blipFill>
          <a:blip r:embed="rId8"/>
          <a:stretch>
            <a:fillRect/>
          </a:stretch>
        </p:blipFill>
        <p:spPr>
          <a:xfrm>
            <a:off x="6650735" y="0"/>
            <a:ext cx="2493265" cy="2043567"/>
          </a:xfrm>
          <a:prstGeom prst="rect">
            <a:avLst/>
          </a:prstGeom>
        </p:spPr>
      </p:pic>
      <p:pic>
        <p:nvPicPr>
          <p:cNvPr id="4" name="Picture 3"/>
          <p:cNvPicPr>
            <a:picLocks noChangeAspect="1"/>
          </p:cNvPicPr>
          <p:nvPr userDrawn="1"/>
        </p:nvPicPr>
        <p:blipFill>
          <a:blip r:embed="rId9"/>
          <a:stretch>
            <a:fillRect/>
          </a:stretch>
        </p:blipFill>
        <p:spPr>
          <a:xfrm>
            <a:off x="7931623" y="-76637"/>
            <a:ext cx="968516" cy="1698960"/>
          </a:xfrm>
          <a:prstGeom prst="rect">
            <a:avLst/>
          </a:prstGeom>
        </p:spPr>
      </p:pic>
    </p:spTree>
    <p:extLst>
      <p:ext uri="{BB962C8B-B14F-4D97-AF65-F5344CB8AC3E}">
        <p14:creationId xmlns:p14="http://schemas.microsoft.com/office/powerpoint/2010/main" val="53313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ank You Page Layout">
    <p:spTree>
      <p:nvGrpSpPr>
        <p:cNvPr id="1" name=""/>
        <p:cNvGrpSpPr/>
        <p:nvPr/>
      </p:nvGrpSpPr>
      <p:grpSpPr>
        <a:xfrm>
          <a:off x="0" y="0"/>
          <a:ext cx="0" cy="0"/>
          <a:chOff x="0" y="0"/>
          <a:chExt cx="0" cy="0"/>
        </a:xfrm>
      </p:grpSpPr>
      <p:sp>
        <p:nvSpPr>
          <p:cNvPr id="22" name="Slide Number Placeholder 8"/>
          <p:cNvSpPr txBox="1">
            <a:spLocks/>
          </p:cNvSpPr>
          <p:nvPr userDrawn="1"/>
        </p:nvSpPr>
        <p:spPr>
          <a:xfrm>
            <a:off x="7086600" y="6577835"/>
            <a:ext cx="2057400" cy="294983"/>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D5C70A5-9411-4B11-A0DB-D49D3D849901}" type="slidenum">
              <a:rPr lang="en-US" sz="900" smtClean="0"/>
              <a:pPr/>
              <a:t>‹#›</a:t>
            </a:fld>
            <a:endParaRPr lang="en-US" sz="900" dirty="0"/>
          </a:p>
        </p:txBody>
      </p:sp>
      <p:sp>
        <p:nvSpPr>
          <p:cNvPr id="24" name="TextBox 23"/>
          <p:cNvSpPr txBox="1"/>
          <p:nvPr userDrawn="1"/>
        </p:nvSpPr>
        <p:spPr>
          <a:xfrm>
            <a:off x="1077246" y="5747069"/>
            <a:ext cx="2281394" cy="415498"/>
          </a:xfrm>
          <a:prstGeom prst="rect">
            <a:avLst/>
          </a:prstGeom>
          <a:noFill/>
        </p:spPr>
        <p:txBody>
          <a:bodyPr wrap="none" rtlCol="0">
            <a:spAutoFit/>
          </a:bodyPr>
          <a:lstStyle/>
          <a:p>
            <a:r>
              <a:rPr lang="en-US" sz="1050" dirty="0">
                <a:latin typeface="Bell MT" panose="02020503060305020303" pitchFamily="18" charset="0"/>
              </a:rPr>
              <a:t>New Jersey Department of Education </a:t>
            </a:r>
          </a:p>
          <a:p>
            <a:pPr algn="ctr"/>
            <a:r>
              <a:rPr lang="en-US" sz="1050" dirty="0">
                <a:latin typeface="Bell MT" panose="02020503060305020303" pitchFamily="18" charset="0"/>
              </a:rPr>
              <a:t>(@njdeptofed)</a:t>
            </a:r>
          </a:p>
        </p:txBody>
      </p:sp>
      <p:sp>
        <p:nvSpPr>
          <p:cNvPr id="26" name="TextBox 25"/>
          <p:cNvSpPr txBox="1"/>
          <p:nvPr userDrawn="1"/>
        </p:nvSpPr>
        <p:spPr>
          <a:xfrm>
            <a:off x="3880594" y="5807263"/>
            <a:ext cx="1350226" cy="253916"/>
          </a:xfrm>
          <a:prstGeom prst="rect">
            <a:avLst/>
          </a:prstGeom>
          <a:noFill/>
        </p:spPr>
        <p:txBody>
          <a:bodyPr wrap="square" rtlCol="0">
            <a:spAutoFit/>
          </a:bodyPr>
          <a:lstStyle/>
          <a:p>
            <a:pPr algn="ctr"/>
            <a:r>
              <a:rPr lang="en-US" sz="1050" dirty="0">
                <a:latin typeface="Bell MT" panose="02020503060305020303" pitchFamily="18" charset="0"/>
              </a:rPr>
              <a:t>@NewJerseyDOE</a:t>
            </a:r>
          </a:p>
        </p:txBody>
      </p:sp>
      <p:sp>
        <p:nvSpPr>
          <p:cNvPr id="28" name="TextBox 27"/>
          <p:cNvSpPr txBox="1"/>
          <p:nvPr userDrawn="1"/>
        </p:nvSpPr>
        <p:spPr>
          <a:xfrm>
            <a:off x="6384117" y="5807262"/>
            <a:ext cx="1128835" cy="253916"/>
          </a:xfrm>
          <a:prstGeom prst="rect">
            <a:avLst/>
          </a:prstGeom>
          <a:noFill/>
        </p:spPr>
        <p:txBody>
          <a:bodyPr wrap="none" rtlCol="0">
            <a:spAutoFit/>
          </a:bodyPr>
          <a:lstStyle/>
          <a:p>
            <a:pPr algn="ctr"/>
            <a:r>
              <a:rPr lang="en-US" sz="1050" dirty="0">
                <a:latin typeface="Bell MT" panose="02020503060305020303" pitchFamily="18" charset="0"/>
              </a:rPr>
              <a:t>@NewJerseyDoe</a:t>
            </a:r>
          </a:p>
        </p:txBody>
      </p:sp>
      <p:sp>
        <p:nvSpPr>
          <p:cNvPr id="29" name="TextBox 28"/>
          <p:cNvSpPr txBox="1"/>
          <p:nvPr userDrawn="1"/>
        </p:nvSpPr>
        <p:spPr>
          <a:xfrm>
            <a:off x="3873804" y="4428772"/>
            <a:ext cx="1443729" cy="415498"/>
          </a:xfrm>
          <a:prstGeom prst="rect">
            <a:avLst/>
          </a:prstGeom>
          <a:noFill/>
        </p:spPr>
        <p:txBody>
          <a:bodyPr wrap="none" rtlCol="0">
            <a:spAutoFit/>
          </a:bodyPr>
          <a:lstStyle/>
          <a:p>
            <a:r>
              <a:rPr lang="en-US" sz="2100" b="1" dirty="0">
                <a:latin typeface="Bell MT" panose="02020503060305020303" pitchFamily="18" charset="0"/>
              </a:rPr>
              <a:t>Follow Us!</a:t>
            </a:r>
          </a:p>
        </p:txBody>
      </p:sp>
      <p:sp>
        <p:nvSpPr>
          <p:cNvPr id="31" name="Text Placeholder 30"/>
          <p:cNvSpPr>
            <a:spLocks noGrp="1"/>
          </p:cNvSpPr>
          <p:nvPr>
            <p:ph type="body" sz="quarter" idx="13" hasCustomPrompt="1"/>
          </p:nvPr>
        </p:nvSpPr>
        <p:spPr>
          <a:xfrm>
            <a:off x="1806773" y="2506361"/>
            <a:ext cx="5530453" cy="1459617"/>
          </a:xfrm>
        </p:spPr>
        <p:txBody>
          <a:bodyPr>
            <a:normAutofit/>
          </a:bodyPr>
          <a:lstStyle>
            <a:lvl1pPr marL="0" indent="0" algn="ctr">
              <a:buNone/>
              <a:defRPr sz="1800" baseline="0"/>
            </a:lvl1pPr>
          </a:lstStyle>
          <a:p>
            <a:pPr lvl="0"/>
            <a:r>
              <a:rPr lang="en-US" dirty="0"/>
              <a:t>Department Contact Info</a:t>
            </a:r>
          </a:p>
          <a:p>
            <a:pPr lvl="0"/>
            <a:r>
              <a:rPr lang="en-US" dirty="0"/>
              <a:t>Phone Number:</a:t>
            </a:r>
          </a:p>
          <a:p>
            <a:pPr lvl="0"/>
            <a:r>
              <a:rPr lang="en-US" dirty="0"/>
              <a:t>Email: </a:t>
            </a:r>
          </a:p>
        </p:txBody>
      </p:sp>
      <p:sp>
        <p:nvSpPr>
          <p:cNvPr id="32" name="Slide Number Placeholder 31"/>
          <p:cNvSpPr>
            <a:spLocks noGrp="1"/>
          </p:cNvSpPr>
          <p:nvPr>
            <p:ph type="sldNum" sz="quarter" idx="14"/>
          </p:nvPr>
        </p:nvSpPr>
        <p:spPr>
          <a:xfrm>
            <a:off x="7086600" y="6577835"/>
            <a:ext cx="2057400" cy="365125"/>
          </a:xfrm>
          <a:prstGeom prst="rect">
            <a:avLst/>
          </a:prstGeom>
        </p:spPr>
        <p:txBody>
          <a:bodyPr/>
          <a:lstStyle/>
          <a:p>
            <a:pPr algn="r"/>
            <a:fld id="{CD5C70A5-9411-4B11-A0DB-D49D3D849901}" type="slidenum">
              <a:rPr lang="en-US" smtClean="0"/>
              <a:pPr algn="r"/>
              <a:t>‹#›</a:t>
            </a:fld>
            <a:endParaRPr lang="en-US" dirty="0"/>
          </a:p>
        </p:txBody>
      </p:sp>
      <p:sp>
        <p:nvSpPr>
          <p:cNvPr id="34" name="TextBox 33"/>
          <p:cNvSpPr txBox="1"/>
          <p:nvPr userDrawn="1"/>
        </p:nvSpPr>
        <p:spPr>
          <a:xfrm>
            <a:off x="2282754" y="1292970"/>
            <a:ext cx="4649158" cy="692497"/>
          </a:xfrm>
          <a:prstGeom prst="rect">
            <a:avLst/>
          </a:prstGeom>
          <a:noFill/>
        </p:spPr>
        <p:txBody>
          <a:bodyPr wrap="none" rtlCol="0">
            <a:spAutoFit/>
          </a:bodyPr>
          <a:lstStyle/>
          <a:p>
            <a:r>
              <a:rPr lang="en-US" sz="1800" b="0" dirty="0">
                <a:latin typeface="Bell MT" panose="02020503060305020303" pitchFamily="18" charset="0"/>
              </a:rPr>
              <a:t>New Jersey Department of Education Website</a:t>
            </a:r>
            <a:r>
              <a:rPr lang="en-US" sz="1800" b="1" dirty="0">
                <a:latin typeface="Bell MT" panose="02020503060305020303" pitchFamily="18" charset="0"/>
              </a:rPr>
              <a:t> </a:t>
            </a:r>
          </a:p>
          <a:p>
            <a:pPr algn="ctr"/>
            <a:r>
              <a:rPr lang="en-US" sz="1800" b="1" dirty="0">
                <a:latin typeface="Bell MT" panose="02020503060305020303" pitchFamily="18" charset="0"/>
              </a:rPr>
              <a:t>http://www.state.nj.us/education</a:t>
            </a:r>
            <a:r>
              <a:rPr lang="en-US" sz="2100" b="1" dirty="0">
                <a:latin typeface="Bell MT" panose="02020503060305020303" pitchFamily="18" charset="0"/>
              </a:rPr>
              <a:t>/</a:t>
            </a:r>
          </a:p>
        </p:txBody>
      </p:sp>
      <p:sp>
        <p:nvSpPr>
          <p:cNvPr id="36" name="TextBox 35"/>
          <p:cNvSpPr txBox="1"/>
          <p:nvPr userDrawn="1"/>
        </p:nvSpPr>
        <p:spPr>
          <a:xfrm>
            <a:off x="3340847" y="280354"/>
            <a:ext cx="2366097" cy="600164"/>
          </a:xfrm>
          <a:prstGeom prst="rect">
            <a:avLst/>
          </a:prstGeom>
          <a:noFill/>
        </p:spPr>
        <p:txBody>
          <a:bodyPr wrap="none" rtlCol="0">
            <a:spAutoFit/>
          </a:bodyPr>
          <a:lstStyle/>
          <a:p>
            <a:r>
              <a:rPr lang="en-US" sz="3300" b="1" dirty="0">
                <a:latin typeface="Bell MT" panose="02020503060305020303" pitchFamily="18" charset="0"/>
              </a:rPr>
              <a:t>Thank You!</a:t>
            </a:r>
            <a:endParaRPr lang="en-US" sz="3600" b="1" dirty="0">
              <a:latin typeface="Bell MT" panose="02020503060305020303" pitchFamily="18" charset="0"/>
            </a:endParaRPr>
          </a:p>
        </p:txBody>
      </p:sp>
      <p:pic>
        <p:nvPicPr>
          <p:cNvPr id="16" name="Picture 15">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23297" y="5289868"/>
            <a:ext cx="426963" cy="426963"/>
          </a:xfrm>
          <a:prstGeom prst="rect">
            <a:avLst/>
          </a:prstGeom>
        </p:spPr>
      </p:pic>
      <p:pic>
        <p:nvPicPr>
          <p:cNvPr id="17" name="Picture 16">
            <a:hlinkClick r:id="rId4"/>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327107" y="5286419"/>
            <a:ext cx="440102" cy="440102"/>
          </a:xfrm>
          <a:prstGeom prst="rect">
            <a:avLst/>
          </a:prstGeom>
        </p:spPr>
      </p:pic>
      <p:pic>
        <p:nvPicPr>
          <p:cNvPr id="3" name="Picture 2"/>
          <p:cNvPicPr>
            <a:picLocks noChangeAspect="1"/>
          </p:cNvPicPr>
          <p:nvPr userDrawn="1"/>
        </p:nvPicPr>
        <p:blipFill>
          <a:blip r:embed="rId6"/>
          <a:stretch>
            <a:fillRect/>
          </a:stretch>
        </p:blipFill>
        <p:spPr>
          <a:xfrm>
            <a:off x="6730917" y="5226303"/>
            <a:ext cx="502090" cy="502090"/>
          </a:xfrm>
          <a:prstGeom prst="rect">
            <a:avLst/>
          </a:prstGeom>
        </p:spPr>
      </p:pic>
      <p:pic>
        <p:nvPicPr>
          <p:cNvPr id="19" name="Picture 18"/>
          <p:cNvPicPr>
            <a:picLocks noChangeAspect="1"/>
          </p:cNvPicPr>
          <p:nvPr userDrawn="1"/>
        </p:nvPicPr>
        <p:blipFill>
          <a:blip r:embed="rId7"/>
          <a:stretch>
            <a:fillRect/>
          </a:stretch>
        </p:blipFill>
        <p:spPr>
          <a:xfrm>
            <a:off x="73740" y="5869781"/>
            <a:ext cx="908383" cy="914479"/>
          </a:xfrm>
          <a:prstGeom prst="rect">
            <a:avLst/>
          </a:prstGeom>
        </p:spPr>
      </p:pic>
    </p:spTree>
    <p:extLst>
      <p:ext uri="{BB962C8B-B14F-4D97-AF65-F5344CB8AC3E}">
        <p14:creationId xmlns:p14="http://schemas.microsoft.com/office/powerpoint/2010/main" val="199882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ell MT" panose="02020503060305020303" pitchFamily="18"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Bell MT" panose="02020503060305020303" pitchFamily="18" charset="0"/>
              </a:defRPr>
            </a:lvl1pPr>
            <a:lvl2pPr>
              <a:defRPr>
                <a:latin typeface="Bell MT" panose="02020503060305020303" pitchFamily="18" charset="0"/>
              </a:defRPr>
            </a:lvl2pPr>
            <a:lvl3pPr>
              <a:defRPr>
                <a:latin typeface="Bell MT" panose="02020503060305020303" pitchFamily="18" charset="0"/>
              </a:defRPr>
            </a:lvl3pPr>
            <a:lvl4pPr>
              <a:defRPr>
                <a:latin typeface="Bell MT" panose="02020503060305020303" pitchFamily="18" charset="0"/>
              </a:defRPr>
            </a:lvl4pPr>
            <a:lvl5pPr>
              <a:defRPr>
                <a:latin typeface="Bell MT" panose="02020503060305020303"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3028950" y="6589761"/>
            <a:ext cx="3086100" cy="263430"/>
          </a:xfrm>
          <a:prstGeom prst="rect">
            <a:avLst/>
          </a:prstGeom>
        </p:spPr>
        <p:txBody>
          <a:bodyPr/>
          <a:lstStyle>
            <a:lvl1pPr>
              <a:defRPr>
                <a:latin typeface="Bell MT" panose="02020503060305020303" pitchFamily="18" charset="0"/>
              </a:defRPr>
            </a:lvl1pPr>
          </a:lstStyle>
          <a:p>
            <a:endParaRPr lang="en-US" dirty="0"/>
          </a:p>
        </p:txBody>
      </p:sp>
      <p:sp>
        <p:nvSpPr>
          <p:cNvPr id="6" name="Slide Number Placeholder 5"/>
          <p:cNvSpPr>
            <a:spLocks noGrp="1"/>
          </p:cNvSpPr>
          <p:nvPr>
            <p:ph type="sldNum" sz="quarter" idx="12"/>
          </p:nvPr>
        </p:nvSpPr>
        <p:spPr>
          <a:xfrm>
            <a:off x="6939498" y="6538913"/>
            <a:ext cx="2057400" cy="365125"/>
          </a:xfrm>
          <a:prstGeom prst="rect">
            <a:avLst/>
          </a:prstGeom>
        </p:spPr>
        <p:txBody>
          <a:bodyPr/>
          <a:lstStyle>
            <a:lvl1pPr algn="r">
              <a:defRPr>
                <a:latin typeface="Bell MT" panose="02020503060305020303" pitchFamily="18" charset="0"/>
              </a:defRPr>
            </a:lvl1pPr>
          </a:lstStyle>
          <a:p>
            <a:fld id="{78C924E4-27BB-4241-B10A-A37B9DB4B77C}" type="slidenum">
              <a:rPr lang="en-US" smtClean="0"/>
              <a:pPr/>
              <a:t>‹#›</a:t>
            </a:fld>
            <a:endParaRPr lang="en-US" dirty="0"/>
          </a:p>
        </p:txBody>
      </p:sp>
      <p:pic>
        <p:nvPicPr>
          <p:cNvPr id="10" name="Picture 9"/>
          <p:cNvPicPr>
            <a:picLocks noChangeAspect="1"/>
          </p:cNvPicPr>
          <p:nvPr userDrawn="1"/>
        </p:nvPicPr>
        <p:blipFill>
          <a:blip r:embed="rId2"/>
          <a:stretch>
            <a:fillRect/>
          </a:stretch>
        </p:blipFill>
        <p:spPr>
          <a:xfrm>
            <a:off x="73740" y="5869781"/>
            <a:ext cx="908383" cy="914479"/>
          </a:xfrm>
          <a:prstGeom prst="rect">
            <a:avLst/>
          </a:prstGeom>
        </p:spPr>
      </p:pic>
      <p:pic>
        <p:nvPicPr>
          <p:cNvPr id="11" name="Picture 10"/>
          <p:cNvPicPr>
            <a:picLocks noChangeAspect="1"/>
          </p:cNvPicPr>
          <p:nvPr userDrawn="1"/>
        </p:nvPicPr>
        <p:blipFill>
          <a:blip r:embed="rId3"/>
          <a:stretch>
            <a:fillRect/>
          </a:stretch>
        </p:blipFill>
        <p:spPr>
          <a:xfrm>
            <a:off x="6650735" y="0"/>
            <a:ext cx="2493265" cy="2043567"/>
          </a:xfrm>
          <a:prstGeom prst="rect">
            <a:avLst/>
          </a:prstGeom>
        </p:spPr>
      </p:pic>
      <p:pic>
        <p:nvPicPr>
          <p:cNvPr id="12" name="Picture 11"/>
          <p:cNvPicPr>
            <a:picLocks noChangeAspect="1"/>
          </p:cNvPicPr>
          <p:nvPr userDrawn="1"/>
        </p:nvPicPr>
        <p:blipFill>
          <a:blip r:embed="rId4"/>
          <a:stretch>
            <a:fillRect/>
          </a:stretch>
        </p:blipFill>
        <p:spPr>
          <a:xfrm>
            <a:off x="7931623" y="-76637"/>
            <a:ext cx="968516" cy="1698960"/>
          </a:xfrm>
          <a:prstGeom prst="rect">
            <a:avLst/>
          </a:prstGeom>
        </p:spPr>
      </p:pic>
    </p:spTree>
    <p:extLst>
      <p:ext uri="{BB962C8B-B14F-4D97-AF65-F5344CB8AC3E}">
        <p14:creationId xmlns:p14="http://schemas.microsoft.com/office/powerpoint/2010/main" val="13387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ell MT" panose="02020503060305020303" pitchFamily="18"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Bell MT" panose="02020503060305020303" pitchFamily="18" charset="0"/>
              </a:defRPr>
            </a:lvl1pPr>
            <a:lvl2pPr>
              <a:defRPr>
                <a:latin typeface="Bell MT" panose="02020503060305020303" pitchFamily="18" charset="0"/>
              </a:defRPr>
            </a:lvl2pPr>
            <a:lvl3pPr>
              <a:defRPr>
                <a:latin typeface="Bell MT" panose="02020503060305020303" pitchFamily="18" charset="0"/>
              </a:defRPr>
            </a:lvl3pPr>
            <a:lvl4pPr>
              <a:defRPr>
                <a:latin typeface="Bell MT" panose="02020503060305020303" pitchFamily="18" charset="0"/>
              </a:defRPr>
            </a:lvl4pPr>
            <a:lvl5pPr>
              <a:defRPr>
                <a:latin typeface="Bell MT" panose="02020503060305020303"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3028950" y="6589761"/>
            <a:ext cx="3086100" cy="263430"/>
          </a:xfrm>
          <a:prstGeom prst="rect">
            <a:avLst/>
          </a:prstGeom>
        </p:spPr>
        <p:txBody>
          <a:bodyPr/>
          <a:lstStyle>
            <a:lvl1pPr>
              <a:defRPr>
                <a:latin typeface="Bell MT" panose="02020503060305020303" pitchFamily="18" charset="0"/>
              </a:defRPr>
            </a:lvl1pPr>
          </a:lstStyle>
          <a:p>
            <a:endParaRPr lang="en-US" dirty="0"/>
          </a:p>
        </p:txBody>
      </p:sp>
      <p:sp>
        <p:nvSpPr>
          <p:cNvPr id="6" name="Slide Number Placeholder 5"/>
          <p:cNvSpPr>
            <a:spLocks noGrp="1"/>
          </p:cNvSpPr>
          <p:nvPr>
            <p:ph type="sldNum" sz="quarter" idx="12"/>
          </p:nvPr>
        </p:nvSpPr>
        <p:spPr>
          <a:xfrm>
            <a:off x="6939498" y="6538913"/>
            <a:ext cx="2057400" cy="365125"/>
          </a:xfrm>
          <a:prstGeom prst="rect">
            <a:avLst/>
          </a:prstGeom>
        </p:spPr>
        <p:txBody>
          <a:bodyPr/>
          <a:lstStyle>
            <a:lvl1pPr algn="r">
              <a:defRPr>
                <a:latin typeface="Bell MT" panose="02020503060305020303" pitchFamily="18" charset="0"/>
              </a:defRPr>
            </a:lvl1pPr>
          </a:lstStyle>
          <a:p>
            <a:fld id="{78C924E4-27BB-4241-B10A-A37B9DB4B77C}" type="slidenum">
              <a:rPr lang="en-US" smtClean="0"/>
              <a:pPr/>
              <a:t>‹#›</a:t>
            </a:fld>
            <a:endParaRPr lang="en-US" dirty="0"/>
          </a:p>
        </p:txBody>
      </p:sp>
      <p:pic>
        <p:nvPicPr>
          <p:cNvPr id="10" name="Picture 9"/>
          <p:cNvPicPr>
            <a:picLocks noChangeAspect="1"/>
          </p:cNvPicPr>
          <p:nvPr userDrawn="1"/>
        </p:nvPicPr>
        <p:blipFill>
          <a:blip r:embed="rId2"/>
          <a:stretch>
            <a:fillRect/>
          </a:stretch>
        </p:blipFill>
        <p:spPr>
          <a:xfrm>
            <a:off x="73740" y="5869781"/>
            <a:ext cx="908383" cy="914479"/>
          </a:xfrm>
          <a:prstGeom prst="rect">
            <a:avLst/>
          </a:prstGeom>
        </p:spPr>
      </p:pic>
    </p:spTree>
    <p:extLst>
      <p:ext uri="{BB962C8B-B14F-4D97-AF65-F5344CB8AC3E}">
        <p14:creationId xmlns:p14="http://schemas.microsoft.com/office/powerpoint/2010/main" val="3515593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a:xfrm>
            <a:off x="3028950" y="6539729"/>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7086600" y="6539729"/>
            <a:ext cx="2057400" cy="365125"/>
          </a:xfrm>
          <a:prstGeom prst="rect">
            <a:avLst/>
          </a:prstGeom>
        </p:spPr>
        <p:txBody>
          <a:bodyPr/>
          <a:lstStyle>
            <a:lvl1pPr algn="r">
              <a:defRPr/>
            </a:lvl1pPr>
          </a:lstStyle>
          <a:p>
            <a:fld id="{CD5C70A5-9411-4B11-A0DB-D49D3D849901}" type="slidenum">
              <a:rPr lang="en-US" smtClean="0"/>
              <a:pPr/>
              <a:t>‹#›</a:t>
            </a:fld>
            <a:endParaRPr lang="en-US" dirty="0"/>
          </a:p>
        </p:txBody>
      </p:sp>
      <p:pic>
        <p:nvPicPr>
          <p:cNvPr id="13" name="Picture 12"/>
          <p:cNvPicPr>
            <a:picLocks noChangeAspect="1"/>
          </p:cNvPicPr>
          <p:nvPr userDrawn="1"/>
        </p:nvPicPr>
        <p:blipFill>
          <a:blip r:embed="rId2"/>
          <a:stretch>
            <a:fillRect/>
          </a:stretch>
        </p:blipFill>
        <p:spPr>
          <a:xfrm>
            <a:off x="73740" y="5869781"/>
            <a:ext cx="908383" cy="914479"/>
          </a:xfrm>
          <a:prstGeom prst="rect">
            <a:avLst/>
          </a:prstGeom>
        </p:spPr>
      </p:pic>
      <p:pic>
        <p:nvPicPr>
          <p:cNvPr id="14" name="Picture 13"/>
          <p:cNvPicPr>
            <a:picLocks noChangeAspect="1"/>
          </p:cNvPicPr>
          <p:nvPr userDrawn="1"/>
        </p:nvPicPr>
        <p:blipFill>
          <a:blip r:embed="rId3"/>
          <a:stretch>
            <a:fillRect/>
          </a:stretch>
        </p:blipFill>
        <p:spPr>
          <a:xfrm>
            <a:off x="6650735" y="0"/>
            <a:ext cx="2493265" cy="2043567"/>
          </a:xfrm>
          <a:prstGeom prst="rect">
            <a:avLst/>
          </a:prstGeom>
        </p:spPr>
      </p:pic>
      <p:pic>
        <p:nvPicPr>
          <p:cNvPr id="15" name="Picture 14"/>
          <p:cNvPicPr>
            <a:picLocks noChangeAspect="1"/>
          </p:cNvPicPr>
          <p:nvPr userDrawn="1"/>
        </p:nvPicPr>
        <p:blipFill>
          <a:blip r:embed="rId4"/>
          <a:stretch>
            <a:fillRect/>
          </a:stretch>
        </p:blipFill>
        <p:spPr>
          <a:xfrm>
            <a:off x="7931623" y="-76637"/>
            <a:ext cx="968516" cy="1698960"/>
          </a:xfrm>
          <a:prstGeom prst="rect">
            <a:avLst/>
          </a:prstGeom>
        </p:spPr>
      </p:pic>
    </p:spTree>
    <p:extLst>
      <p:ext uri="{BB962C8B-B14F-4D97-AF65-F5344CB8AC3E}">
        <p14:creationId xmlns:p14="http://schemas.microsoft.com/office/powerpoint/2010/main" val="2973325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a:xfrm>
            <a:off x="3028950" y="6539729"/>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7086600" y="6539729"/>
            <a:ext cx="2057400" cy="365125"/>
          </a:xfrm>
          <a:prstGeom prst="rect">
            <a:avLst/>
          </a:prstGeom>
        </p:spPr>
        <p:txBody>
          <a:bodyPr/>
          <a:lstStyle>
            <a:lvl1pPr algn="r">
              <a:defRPr/>
            </a:lvl1pPr>
          </a:lstStyle>
          <a:p>
            <a:fld id="{CD5C70A5-9411-4B11-A0DB-D49D3D849901}" type="slidenum">
              <a:rPr lang="en-US" smtClean="0"/>
              <a:pPr/>
              <a:t>‹#›</a:t>
            </a:fld>
            <a:endParaRPr lang="en-US" dirty="0"/>
          </a:p>
        </p:txBody>
      </p:sp>
      <p:pic>
        <p:nvPicPr>
          <p:cNvPr id="13" name="Picture 12"/>
          <p:cNvPicPr>
            <a:picLocks noChangeAspect="1"/>
          </p:cNvPicPr>
          <p:nvPr userDrawn="1"/>
        </p:nvPicPr>
        <p:blipFill>
          <a:blip r:embed="rId2"/>
          <a:stretch>
            <a:fillRect/>
          </a:stretch>
        </p:blipFill>
        <p:spPr>
          <a:xfrm>
            <a:off x="73740" y="5869781"/>
            <a:ext cx="908383" cy="914479"/>
          </a:xfrm>
          <a:prstGeom prst="rect">
            <a:avLst/>
          </a:prstGeom>
        </p:spPr>
      </p:pic>
    </p:spTree>
    <p:extLst>
      <p:ext uri="{BB962C8B-B14F-4D97-AF65-F5344CB8AC3E}">
        <p14:creationId xmlns:p14="http://schemas.microsoft.com/office/powerpoint/2010/main" val="4241201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dirty="0"/>
          </a:p>
        </p:txBody>
      </p:sp>
      <p:pic>
        <p:nvPicPr>
          <p:cNvPr id="6" name="Picture 5"/>
          <p:cNvPicPr>
            <a:picLocks noChangeAspect="1"/>
          </p:cNvPicPr>
          <p:nvPr userDrawn="1"/>
        </p:nvPicPr>
        <p:blipFill>
          <a:blip r:embed="rId2"/>
          <a:stretch>
            <a:fillRect/>
          </a:stretch>
        </p:blipFill>
        <p:spPr>
          <a:xfrm>
            <a:off x="73740" y="5869781"/>
            <a:ext cx="908383" cy="914479"/>
          </a:xfrm>
          <a:prstGeom prst="rect">
            <a:avLst/>
          </a:prstGeom>
        </p:spPr>
      </p:pic>
      <p:pic>
        <p:nvPicPr>
          <p:cNvPr id="7" name="Picture 6"/>
          <p:cNvPicPr>
            <a:picLocks noChangeAspect="1"/>
          </p:cNvPicPr>
          <p:nvPr userDrawn="1"/>
        </p:nvPicPr>
        <p:blipFill>
          <a:blip r:embed="rId3"/>
          <a:stretch>
            <a:fillRect/>
          </a:stretch>
        </p:blipFill>
        <p:spPr>
          <a:xfrm>
            <a:off x="6650735" y="0"/>
            <a:ext cx="2493265" cy="2043567"/>
          </a:xfrm>
          <a:prstGeom prst="rect">
            <a:avLst/>
          </a:prstGeom>
        </p:spPr>
      </p:pic>
      <p:pic>
        <p:nvPicPr>
          <p:cNvPr id="8" name="Picture 7"/>
          <p:cNvPicPr>
            <a:picLocks noChangeAspect="1"/>
          </p:cNvPicPr>
          <p:nvPr userDrawn="1"/>
        </p:nvPicPr>
        <p:blipFill>
          <a:blip r:embed="rId4"/>
          <a:stretch>
            <a:fillRect/>
          </a:stretch>
        </p:blipFill>
        <p:spPr>
          <a:xfrm>
            <a:off x="7931623" y="-76637"/>
            <a:ext cx="968516" cy="1698960"/>
          </a:xfrm>
          <a:prstGeom prst="rect">
            <a:avLst/>
          </a:prstGeom>
        </p:spPr>
      </p:pic>
    </p:spTree>
    <p:extLst>
      <p:ext uri="{BB962C8B-B14F-4D97-AF65-F5344CB8AC3E}">
        <p14:creationId xmlns:p14="http://schemas.microsoft.com/office/powerpoint/2010/main" val="2784338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dirty="0"/>
          </a:p>
        </p:txBody>
      </p:sp>
      <p:pic>
        <p:nvPicPr>
          <p:cNvPr id="6" name="Picture 5"/>
          <p:cNvPicPr>
            <a:picLocks noChangeAspect="1"/>
          </p:cNvPicPr>
          <p:nvPr userDrawn="1"/>
        </p:nvPicPr>
        <p:blipFill>
          <a:blip r:embed="rId2"/>
          <a:stretch>
            <a:fillRect/>
          </a:stretch>
        </p:blipFill>
        <p:spPr>
          <a:xfrm>
            <a:off x="73740" y="5869781"/>
            <a:ext cx="908383" cy="914479"/>
          </a:xfrm>
          <a:prstGeom prst="rect">
            <a:avLst/>
          </a:prstGeom>
        </p:spPr>
      </p:pic>
    </p:spTree>
    <p:extLst>
      <p:ext uri="{BB962C8B-B14F-4D97-AF65-F5344CB8AC3E}">
        <p14:creationId xmlns:p14="http://schemas.microsoft.com/office/powerpoint/2010/main" val="2304714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Watermar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028950" y="6538913"/>
            <a:ext cx="30861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7086600" y="6538913"/>
            <a:ext cx="2057400" cy="365125"/>
          </a:xfrm>
          <a:prstGeom prst="rect">
            <a:avLst/>
          </a:prstGeom>
        </p:spPr>
        <p:txBody>
          <a:bodyPr/>
          <a:lstStyle>
            <a:lvl1pPr algn="r">
              <a:defRPr/>
            </a:lvl1pPr>
          </a:lstStyle>
          <a:p>
            <a:fld id="{CD5C70A5-9411-4B11-A0DB-D49D3D849901}" type="slidenum">
              <a:rPr lang="en-US" smtClean="0"/>
              <a:pPr/>
              <a:t>‹#›</a:t>
            </a:fld>
            <a:endParaRPr lang="en-US" dirty="0"/>
          </a:p>
        </p:txBody>
      </p:sp>
      <p:sp>
        <p:nvSpPr>
          <p:cNvPr id="5" name="Oval 4"/>
          <p:cNvSpPr/>
          <p:nvPr userDrawn="1"/>
        </p:nvSpPr>
        <p:spPr>
          <a:xfrm>
            <a:off x="2282005" y="1027907"/>
            <a:ext cx="4637139" cy="4759840"/>
          </a:xfrm>
          <a:prstGeom prst="ellipse">
            <a:avLst/>
          </a:prstGeom>
          <a:blipFill dpi="0" rotWithShape="1">
            <a:blip r:embed="rId2">
              <a:alphaModFix amt="2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 name="Title 5"/>
          <p:cNvSpPr>
            <a:spLocks noGrp="1"/>
          </p:cNvSpPr>
          <p:nvPr>
            <p:ph type="title"/>
          </p:nvPr>
        </p:nvSpPr>
        <p:spPr/>
        <p:txBody>
          <a:bodyPr/>
          <a:lstStyle/>
          <a:p>
            <a:r>
              <a:rPr lang="en-US"/>
              <a:t>Click to edit Master title style</a:t>
            </a:r>
            <a:endParaRPr lang="en-US" dirty="0"/>
          </a:p>
        </p:txBody>
      </p:sp>
      <p:sp>
        <p:nvSpPr>
          <p:cNvPr id="8" name="Text Placeholder 7"/>
          <p:cNvSpPr>
            <a:spLocks noGrp="1"/>
          </p:cNvSpPr>
          <p:nvPr>
            <p:ph type="body" sz="quarter" idx="13" hasCustomPrompt="1"/>
          </p:nvPr>
        </p:nvSpPr>
        <p:spPr>
          <a:xfrm>
            <a:off x="685800" y="1922463"/>
            <a:ext cx="7829550" cy="3886200"/>
          </a:xfrm>
        </p:spPr>
        <p:txBody>
          <a:bodyPr/>
          <a:lstStyle>
            <a:lvl1pPr>
              <a:defRPr baseline="0"/>
            </a:lvl1pPr>
          </a:lstStyle>
          <a:p>
            <a:pPr lvl="0"/>
            <a:r>
              <a:rPr lang="en-US" dirty="0"/>
              <a:t>Department Seal Watermark </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3"/>
          <a:stretch>
            <a:fillRect/>
          </a:stretch>
        </p:blipFill>
        <p:spPr>
          <a:xfrm>
            <a:off x="6650735" y="0"/>
            <a:ext cx="2493265" cy="2043567"/>
          </a:xfrm>
          <a:prstGeom prst="rect">
            <a:avLst/>
          </a:prstGeom>
        </p:spPr>
      </p:pic>
      <p:pic>
        <p:nvPicPr>
          <p:cNvPr id="12" name="Picture 11"/>
          <p:cNvPicPr>
            <a:picLocks noChangeAspect="1"/>
          </p:cNvPicPr>
          <p:nvPr userDrawn="1"/>
        </p:nvPicPr>
        <p:blipFill>
          <a:blip r:embed="rId4"/>
          <a:stretch>
            <a:fillRect/>
          </a:stretch>
        </p:blipFill>
        <p:spPr>
          <a:xfrm>
            <a:off x="7931623" y="-76637"/>
            <a:ext cx="968516" cy="1698960"/>
          </a:xfrm>
          <a:prstGeom prst="rect">
            <a:avLst/>
          </a:prstGeom>
        </p:spPr>
      </p:pic>
    </p:spTree>
    <p:extLst>
      <p:ext uri="{BB962C8B-B14F-4D97-AF65-F5344CB8AC3E}">
        <p14:creationId xmlns:p14="http://schemas.microsoft.com/office/powerpoint/2010/main" val="2868305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atermar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028950" y="6538913"/>
            <a:ext cx="30861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7086600" y="6538913"/>
            <a:ext cx="2057400" cy="365125"/>
          </a:xfrm>
          <a:prstGeom prst="rect">
            <a:avLst/>
          </a:prstGeom>
        </p:spPr>
        <p:txBody>
          <a:bodyPr/>
          <a:lstStyle>
            <a:lvl1pPr algn="r">
              <a:defRPr/>
            </a:lvl1pPr>
          </a:lstStyle>
          <a:p>
            <a:fld id="{CD5C70A5-9411-4B11-A0DB-D49D3D849901}" type="slidenum">
              <a:rPr lang="en-US" smtClean="0"/>
              <a:pPr/>
              <a:t>‹#›</a:t>
            </a:fld>
            <a:endParaRPr lang="en-US" dirty="0"/>
          </a:p>
        </p:txBody>
      </p:sp>
      <p:sp>
        <p:nvSpPr>
          <p:cNvPr id="5" name="Oval 4"/>
          <p:cNvSpPr/>
          <p:nvPr userDrawn="1"/>
        </p:nvSpPr>
        <p:spPr>
          <a:xfrm>
            <a:off x="2282005" y="1027907"/>
            <a:ext cx="4637139" cy="4759840"/>
          </a:xfrm>
          <a:prstGeom prst="ellipse">
            <a:avLst/>
          </a:prstGeom>
          <a:blipFill dpi="0" rotWithShape="1">
            <a:blip r:embed="rId2">
              <a:alphaModFix amt="2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 name="Title 5"/>
          <p:cNvSpPr>
            <a:spLocks noGrp="1"/>
          </p:cNvSpPr>
          <p:nvPr>
            <p:ph type="title"/>
          </p:nvPr>
        </p:nvSpPr>
        <p:spPr/>
        <p:txBody>
          <a:bodyPr/>
          <a:lstStyle/>
          <a:p>
            <a:r>
              <a:rPr lang="en-US"/>
              <a:t>Click to edit Master title style</a:t>
            </a:r>
            <a:endParaRPr lang="en-US" dirty="0"/>
          </a:p>
        </p:txBody>
      </p:sp>
      <p:sp>
        <p:nvSpPr>
          <p:cNvPr id="8" name="Text Placeholder 7"/>
          <p:cNvSpPr>
            <a:spLocks noGrp="1"/>
          </p:cNvSpPr>
          <p:nvPr>
            <p:ph type="body" sz="quarter" idx="13" hasCustomPrompt="1"/>
          </p:nvPr>
        </p:nvSpPr>
        <p:spPr>
          <a:xfrm>
            <a:off x="685800" y="1922463"/>
            <a:ext cx="7829550" cy="3886200"/>
          </a:xfrm>
        </p:spPr>
        <p:txBody>
          <a:bodyPr/>
          <a:lstStyle>
            <a:lvl1pPr>
              <a:defRPr baseline="0"/>
            </a:lvl1pPr>
          </a:lstStyle>
          <a:p>
            <a:pPr lvl="0"/>
            <a:r>
              <a:rPr lang="en-US" dirty="0"/>
              <a:t>Department Seal Watermark </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10893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0"/>
            <a:ext cx="9144000" cy="309467"/>
          </a:xfrm>
          <a:prstGeom prst="rect">
            <a:avLst/>
          </a:prstGeom>
          <a:solidFill>
            <a:schemeClr val="accent4"/>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6577834"/>
            <a:ext cx="9144000" cy="280166"/>
          </a:xfrm>
          <a:prstGeom prst="rect">
            <a:avLst/>
          </a:prstGeom>
          <a:solidFill>
            <a:schemeClr val="accent4"/>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5">
                  <a:lumMod val="50000"/>
                </a:schemeClr>
              </a:solidFill>
              <a:latin typeface="Bell MT" panose="02020503060305020303" pitchFamily="18" charset="0"/>
            </a:endParaRPr>
          </a:p>
        </p:txBody>
      </p:sp>
    </p:spTree>
    <p:extLst>
      <p:ext uri="{BB962C8B-B14F-4D97-AF65-F5344CB8AC3E}">
        <p14:creationId xmlns:p14="http://schemas.microsoft.com/office/powerpoint/2010/main" val="9338797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3" r:id="rId3"/>
    <p:sldLayoutId id="2147483674" r:id="rId4"/>
    <p:sldLayoutId id="2147483675" r:id="rId5"/>
    <p:sldLayoutId id="2147483676" r:id="rId6"/>
    <p:sldLayoutId id="2147483667" r:id="rId7"/>
    <p:sldLayoutId id="2147483678" r:id="rId8"/>
    <p:sldLayoutId id="2147483677" r:id="rId9"/>
    <p:sldLayoutId id="2147483680" r:id="rId10"/>
    <p:sldLayoutId id="2147483679" r:id="rId11"/>
    <p:sldLayoutId id="2147483681" r:id="rId12"/>
    <p:sldLayoutId id="2147483682" r:id="rId13"/>
    <p:sldLayoutId id="2147483683" r:id="rId14"/>
    <p:sldLayoutId id="2147483684" r:id="rId15"/>
    <p:sldLayoutId id="2147483685" r:id="rId16"/>
    <p:sldLayoutId id="2147483672" r:id="rId17"/>
  </p:sldLayoutIdLst>
  <p:txStyles>
    <p:titleStyle>
      <a:lvl1pPr algn="l" defTabSz="914400" rtl="0" eaLnBrk="1" latinLnBrk="0" hangingPunct="1">
        <a:lnSpc>
          <a:spcPct val="90000"/>
        </a:lnSpc>
        <a:spcBef>
          <a:spcPct val="0"/>
        </a:spcBef>
        <a:buNone/>
        <a:defRPr sz="4400" kern="1200">
          <a:solidFill>
            <a:schemeClr val="tx1"/>
          </a:solidFill>
          <a:latin typeface="Bell MT" panose="020205030603050203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Bell MT" panose="020205030603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Bell MT" panose="020205030603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Bell MT" panose="020205030603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ell MT" panose="020205030603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Bell MT" panose="020205030603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1.emf"/><Relationship Id="rId4" Type="http://schemas.openxmlformats.org/officeDocument/2006/relationships/package" Target="../embeddings/Microsoft_Word_Document.docx"/></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state.nj.us/education/grants/discretionary/apps/"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homeroom.state.nj.us/"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hyperlink" Target="mailto:eweghelp@doe.nj.gov"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hyperlink" Target="https://www.nj.gov/education/grants/discretionary/apps/"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www.nj.gov/education/grants/discretionary/" TargetMode="External"/><Relationship Id="rId2" Type="http://schemas.openxmlformats.org/officeDocument/2006/relationships/notesSlide" Target="../notesSlides/notesSlide41.xml"/><Relationship Id="rId1" Type="http://schemas.openxmlformats.org/officeDocument/2006/relationships/slideLayout" Target="../slideLayouts/slideLayout3.xml"/><Relationship Id="rId4" Type="http://schemas.openxmlformats.org/officeDocument/2006/relationships/hyperlink" Target="mailto:eweghelp@doe.nj.gov"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mailto:McKinney.Vento@doe.nj.gov" TargetMode="External"/><Relationship Id="rId2" Type="http://schemas.openxmlformats.org/officeDocument/2006/relationships/notesSlide" Target="../notesSlides/notesSlide42.xml"/><Relationship Id="rId1" Type="http://schemas.openxmlformats.org/officeDocument/2006/relationships/slideLayout" Target="../slideLayouts/slideLayout17.xml"/><Relationship Id="rId4" Type="http://schemas.openxmlformats.org/officeDocument/2006/relationships/hyperlink" Target="https://www.nj.gov/education/homeles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New Jersey Department of Education</a:t>
            </a:r>
          </a:p>
        </p:txBody>
      </p:sp>
      <p:sp>
        <p:nvSpPr>
          <p:cNvPr id="3" name="Subtitle 2"/>
          <p:cNvSpPr>
            <a:spLocks noGrp="1"/>
          </p:cNvSpPr>
          <p:nvPr>
            <p:ph type="subTitle" idx="1"/>
          </p:nvPr>
        </p:nvSpPr>
        <p:spPr>
          <a:xfrm>
            <a:off x="439947" y="3155361"/>
            <a:ext cx="8264106" cy="2812211"/>
          </a:xfrm>
        </p:spPr>
        <p:txBody>
          <a:bodyPr>
            <a:normAutofit fontScale="70000" lnSpcReduction="20000"/>
          </a:bodyPr>
          <a:lstStyle/>
          <a:p>
            <a:r>
              <a:rPr lang="en-US" dirty="0"/>
              <a:t>The McKinney-Vento Education for </a:t>
            </a:r>
          </a:p>
          <a:p>
            <a:r>
              <a:rPr lang="en-US" dirty="0"/>
              <a:t>Homeless Children and Youths</a:t>
            </a:r>
          </a:p>
          <a:p>
            <a:r>
              <a:rPr lang="en-US" dirty="0"/>
              <a:t>Year 1 of 3 Re-competition NGO</a:t>
            </a:r>
          </a:p>
          <a:p>
            <a:r>
              <a:rPr lang="en-US" dirty="0"/>
              <a:t>Technical Assistance Session</a:t>
            </a:r>
          </a:p>
          <a:p>
            <a:endParaRPr lang="en-US" dirty="0"/>
          </a:p>
          <a:p>
            <a:r>
              <a:rPr lang="en-US" dirty="0"/>
              <a:t>Division of Student Services</a:t>
            </a:r>
          </a:p>
          <a:p>
            <a:r>
              <a:rPr lang="en-US" dirty="0"/>
              <a:t>Office of Supplemental Educational Programs</a:t>
            </a:r>
          </a:p>
          <a:p>
            <a:r>
              <a:rPr lang="en-US" dirty="0"/>
              <a:t>Pheobie Thomas, State Coordinator</a:t>
            </a:r>
          </a:p>
          <a:p>
            <a:r>
              <a:rPr lang="en-US" dirty="0"/>
              <a:t>McKinney-Vento Education Program</a:t>
            </a:r>
          </a:p>
          <a:p>
            <a:endParaRPr lang="en-US" dirty="0"/>
          </a:p>
        </p:txBody>
      </p:sp>
    </p:spTree>
    <p:extLst>
      <p:ext uri="{BB962C8B-B14F-4D97-AF65-F5344CB8AC3E}">
        <p14:creationId xmlns:p14="http://schemas.microsoft.com/office/powerpoint/2010/main" val="3085646553"/>
      </p:ext>
    </p:extLst>
  </p:cSld>
  <p:clrMapOvr>
    <a:masterClrMapping/>
  </p:clrMapOvr>
  <mc:AlternateContent xmlns:mc="http://schemas.openxmlformats.org/markup-compatibility/2006" xmlns:p14="http://schemas.microsoft.com/office/powerpoint/2010/main">
    <mc:Choice Requires="p14">
      <p:transition spd="slow" p14:dur="2000" advTm="22831"/>
    </mc:Choice>
    <mc:Fallback xmlns="">
      <p:transition spd="slow" advTm="2283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117AD-4178-424B-8C4B-86169387CAEB}"/>
              </a:ext>
            </a:extLst>
          </p:cNvPr>
          <p:cNvSpPr>
            <a:spLocks noGrp="1"/>
          </p:cNvSpPr>
          <p:nvPr>
            <p:ph type="title"/>
          </p:nvPr>
        </p:nvSpPr>
        <p:spPr>
          <a:xfrm>
            <a:off x="628650" y="365126"/>
            <a:ext cx="7886700" cy="1325563"/>
          </a:xfrm>
        </p:spPr>
        <p:txBody>
          <a:bodyPr>
            <a:normAutofit/>
          </a:bodyPr>
          <a:lstStyle/>
          <a:p>
            <a:r>
              <a:rPr lang="en-US" sz="4000" dirty="0">
                <a:latin typeface="+mj-lt"/>
              </a:rPr>
              <a:t>Funding Awards</a:t>
            </a:r>
          </a:p>
        </p:txBody>
      </p:sp>
      <p:sp>
        <p:nvSpPr>
          <p:cNvPr id="3" name="Content Placeholder 2">
            <a:extLst>
              <a:ext uri="{FF2B5EF4-FFF2-40B4-BE49-F238E27FC236}">
                <a16:creationId xmlns:a16="http://schemas.microsoft.com/office/drawing/2014/main" id="{D04E7B95-0052-4568-94D1-05A807A94B3D}"/>
              </a:ext>
            </a:extLst>
          </p:cNvPr>
          <p:cNvSpPr>
            <a:spLocks noGrp="1"/>
          </p:cNvSpPr>
          <p:nvPr>
            <p:ph idx="1"/>
          </p:nvPr>
        </p:nvSpPr>
        <p:spPr>
          <a:xfrm>
            <a:off x="628650" y="1690689"/>
            <a:ext cx="7886700" cy="4351338"/>
          </a:xfrm>
        </p:spPr>
        <p:txBody>
          <a:bodyPr>
            <a:noAutofit/>
          </a:bodyPr>
          <a:lstStyle/>
          <a:p>
            <a:pPr>
              <a:lnSpc>
                <a:spcPct val="100000"/>
              </a:lnSpc>
            </a:pPr>
            <a:r>
              <a:rPr lang="en-US" dirty="0">
                <a:latin typeface="+mn-lt"/>
              </a:rPr>
              <a:t>LEAs may apply for up to the total amount listed in Appendix 2, Table I of the NGO.</a:t>
            </a:r>
          </a:p>
          <a:p>
            <a:pPr lvl="1">
              <a:lnSpc>
                <a:spcPct val="100000"/>
              </a:lnSpc>
            </a:pPr>
            <a:r>
              <a:rPr lang="en-US" sz="2800" dirty="0">
                <a:latin typeface="+mn-lt"/>
              </a:rPr>
              <a:t>No more than 15% may be used for administrative purposes.</a:t>
            </a:r>
          </a:p>
          <a:p>
            <a:pPr>
              <a:lnSpc>
                <a:spcPct val="100000"/>
              </a:lnSpc>
            </a:pPr>
            <a:r>
              <a:rPr lang="en-US" dirty="0">
                <a:latin typeface="+mn-lt"/>
              </a:rPr>
              <a:t>Years 2 &amp; 3 funding is subject to the availability of funds.</a:t>
            </a:r>
          </a:p>
          <a:p>
            <a:pPr>
              <a:lnSpc>
                <a:spcPct val="100000"/>
              </a:lnSpc>
            </a:pPr>
            <a:r>
              <a:rPr lang="en-US" dirty="0">
                <a:latin typeface="+mn-lt"/>
              </a:rPr>
              <a:t>Program funds will be awarded to one LEA applicant within inter-county regional service area.</a:t>
            </a:r>
          </a:p>
        </p:txBody>
      </p:sp>
    </p:spTree>
    <p:extLst>
      <p:ext uri="{BB962C8B-B14F-4D97-AF65-F5344CB8AC3E}">
        <p14:creationId xmlns:p14="http://schemas.microsoft.com/office/powerpoint/2010/main" val="2079009836"/>
      </p:ext>
    </p:extLst>
  </p:cSld>
  <p:clrMapOvr>
    <a:masterClrMapping/>
  </p:clrMapOvr>
  <mc:AlternateContent xmlns:mc="http://schemas.openxmlformats.org/markup-compatibility/2006" xmlns:p14="http://schemas.microsoft.com/office/powerpoint/2010/main">
    <mc:Choice Requires="p14">
      <p:transition spd="slow" p14:dur="2000" advTm="31973"/>
    </mc:Choice>
    <mc:Fallback xmlns="">
      <p:transition spd="slow" advTm="31973"/>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117AD-4178-424B-8C4B-86169387CAEB}"/>
              </a:ext>
            </a:extLst>
          </p:cNvPr>
          <p:cNvSpPr>
            <a:spLocks noGrp="1"/>
          </p:cNvSpPr>
          <p:nvPr>
            <p:ph type="title"/>
          </p:nvPr>
        </p:nvSpPr>
        <p:spPr>
          <a:xfrm>
            <a:off x="628650" y="365126"/>
            <a:ext cx="7886700" cy="1325563"/>
          </a:xfrm>
        </p:spPr>
        <p:txBody>
          <a:bodyPr>
            <a:normAutofit/>
          </a:bodyPr>
          <a:lstStyle/>
          <a:p>
            <a:r>
              <a:rPr lang="en-US" sz="4000" dirty="0">
                <a:latin typeface="+mj-lt"/>
              </a:rPr>
              <a:t>Regional Funding Awards</a:t>
            </a:r>
          </a:p>
        </p:txBody>
      </p:sp>
      <p:graphicFrame>
        <p:nvGraphicFramePr>
          <p:cNvPr id="4" name="Content Placeholder 3">
            <a:extLst>
              <a:ext uri="{FF2B5EF4-FFF2-40B4-BE49-F238E27FC236}">
                <a16:creationId xmlns:a16="http://schemas.microsoft.com/office/drawing/2014/main" id="{F26C527A-7496-4F7B-944A-FBBAC8E07B22}"/>
              </a:ext>
            </a:extLst>
          </p:cNvPr>
          <p:cNvGraphicFramePr>
            <a:graphicFrameLocks noGrp="1"/>
          </p:cNvGraphicFramePr>
          <p:nvPr>
            <p:ph idx="1"/>
            <p:extLst>
              <p:ext uri="{D42A27DB-BD31-4B8C-83A1-F6EECF244321}">
                <p14:modId xmlns:p14="http://schemas.microsoft.com/office/powerpoint/2010/main" val="157015709"/>
              </p:ext>
            </p:extLst>
          </p:nvPr>
        </p:nvGraphicFramePr>
        <p:xfrm>
          <a:off x="628650" y="1805591"/>
          <a:ext cx="7661189" cy="3352800"/>
        </p:xfrm>
        <a:graphic>
          <a:graphicData uri="http://schemas.openxmlformats.org/drawingml/2006/table">
            <a:tbl>
              <a:tblPr firstRow="1" firstCol="1" lastRow="1" lastCol="1" bandRow="1" bandCol="1">
                <a:tableStyleId>{BDBED569-4797-4DF1-A0F4-6AAB3CD982D8}</a:tableStyleId>
              </a:tblPr>
              <a:tblGrid>
                <a:gridCol w="1479602">
                  <a:extLst>
                    <a:ext uri="{9D8B030D-6E8A-4147-A177-3AD203B41FA5}">
                      <a16:colId xmlns:a16="http://schemas.microsoft.com/office/drawing/2014/main" val="2404846527"/>
                    </a:ext>
                  </a:extLst>
                </a:gridCol>
                <a:gridCol w="2480510">
                  <a:extLst>
                    <a:ext uri="{9D8B030D-6E8A-4147-A177-3AD203B41FA5}">
                      <a16:colId xmlns:a16="http://schemas.microsoft.com/office/drawing/2014/main" val="383053035"/>
                    </a:ext>
                  </a:extLst>
                </a:gridCol>
                <a:gridCol w="2000777">
                  <a:extLst>
                    <a:ext uri="{9D8B030D-6E8A-4147-A177-3AD203B41FA5}">
                      <a16:colId xmlns:a16="http://schemas.microsoft.com/office/drawing/2014/main" val="2364759563"/>
                    </a:ext>
                  </a:extLst>
                </a:gridCol>
                <a:gridCol w="1700300">
                  <a:extLst>
                    <a:ext uri="{9D8B030D-6E8A-4147-A177-3AD203B41FA5}">
                      <a16:colId xmlns:a16="http://schemas.microsoft.com/office/drawing/2014/main" val="2825170624"/>
                    </a:ext>
                  </a:extLst>
                </a:gridCol>
              </a:tblGrid>
              <a:tr h="891873">
                <a:tc>
                  <a:txBody>
                    <a:bodyPr/>
                    <a:lstStyle/>
                    <a:p>
                      <a:pPr marL="0" marR="0" algn="ctr">
                        <a:spcBef>
                          <a:spcPts val="0"/>
                        </a:spcBef>
                        <a:spcAft>
                          <a:spcPts val="0"/>
                        </a:spcAft>
                      </a:pPr>
                      <a:r>
                        <a:rPr lang="en-US" sz="2000" dirty="0">
                          <a:effectLst/>
                        </a:rPr>
                        <a:t>Region</a:t>
                      </a:r>
                      <a:endParaRPr lang="en-US" sz="2000" dirty="0">
                        <a:effectLst/>
                        <a:latin typeface="Times New Roman" panose="02020603050405020304" pitchFamily="18" charset="0"/>
                        <a:ea typeface="Times New Roman" panose="02020603050405020304" pitchFamily="18" charset="0"/>
                      </a:endParaRPr>
                    </a:p>
                  </a:txBody>
                  <a:tcPr marL="61383" marR="61383" marT="0" marB="0"/>
                </a:tc>
                <a:tc>
                  <a:txBody>
                    <a:bodyPr/>
                    <a:lstStyle/>
                    <a:p>
                      <a:pPr marL="0" marR="0" algn="ctr">
                        <a:spcBef>
                          <a:spcPts val="0"/>
                        </a:spcBef>
                        <a:spcAft>
                          <a:spcPts val="0"/>
                        </a:spcAft>
                      </a:pPr>
                      <a:r>
                        <a:rPr lang="en-US" sz="2000" dirty="0">
                          <a:effectLst/>
                        </a:rPr>
                        <a:t>Areas to be Serviced (required service to the counties as grouped)</a:t>
                      </a:r>
                      <a:endParaRPr lang="en-US" sz="2000" dirty="0">
                        <a:effectLst/>
                        <a:latin typeface="Times New Roman" panose="02020603050405020304" pitchFamily="18" charset="0"/>
                        <a:ea typeface="Times New Roman" panose="02020603050405020304" pitchFamily="18" charset="0"/>
                      </a:endParaRPr>
                    </a:p>
                  </a:txBody>
                  <a:tcPr marL="61383" marR="61383" marT="0" marB="0"/>
                </a:tc>
                <a:tc>
                  <a:txBody>
                    <a:bodyPr/>
                    <a:lstStyle/>
                    <a:p>
                      <a:pPr marL="0" marR="0" algn="ctr">
                        <a:spcBef>
                          <a:spcPts val="0"/>
                        </a:spcBef>
                        <a:spcAft>
                          <a:spcPts val="0"/>
                        </a:spcAft>
                      </a:pPr>
                      <a:r>
                        <a:rPr lang="en-US" sz="2000" dirty="0">
                          <a:effectLst/>
                        </a:rPr>
                        <a:t>Number of Reported Homeless Children and Youths 18-19 </a:t>
                      </a:r>
                      <a:endParaRPr lang="en-US" sz="2000" dirty="0">
                        <a:effectLst/>
                        <a:latin typeface="Times New Roman" panose="02020603050405020304" pitchFamily="18" charset="0"/>
                        <a:ea typeface="Times New Roman" panose="02020603050405020304" pitchFamily="18" charset="0"/>
                      </a:endParaRPr>
                    </a:p>
                  </a:txBody>
                  <a:tcPr marL="61383" marR="61383" marT="0" marB="0"/>
                </a:tc>
                <a:tc>
                  <a:txBody>
                    <a:bodyPr/>
                    <a:lstStyle/>
                    <a:p>
                      <a:pPr marL="0" marR="0" algn="ctr">
                        <a:spcBef>
                          <a:spcPts val="0"/>
                        </a:spcBef>
                        <a:spcAft>
                          <a:spcPts val="0"/>
                        </a:spcAft>
                      </a:pPr>
                      <a:r>
                        <a:rPr lang="en-US" sz="2000" dirty="0">
                          <a:effectLst/>
                        </a:rPr>
                        <a:t>Maximum </a:t>
                      </a:r>
                    </a:p>
                    <a:p>
                      <a:pPr marL="0" marR="0" algn="ctr">
                        <a:spcBef>
                          <a:spcPts val="0"/>
                        </a:spcBef>
                        <a:spcAft>
                          <a:spcPts val="0"/>
                        </a:spcAft>
                      </a:pPr>
                      <a:r>
                        <a:rPr lang="en-US" sz="2000" dirty="0">
                          <a:effectLst/>
                        </a:rPr>
                        <a:t>Award Amount by Region</a:t>
                      </a:r>
                    </a:p>
                    <a:p>
                      <a:pPr marL="0" marR="0" algn="ctr">
                        <a:spcBef>
                          <a:spcPts val="0"/>
                        </a:spcBef>
                        <a:spcAft>
                          <a:spcPts val="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1383" marR="61383" marT="0" marB="0"/>
                </a:tc>
                <a:extLst>
                  <a:ext uri="{0D108BD9-81ED-4DB2-BD59-A6C34878D82A}">
                    <a16:rowId xmlns:a16="http://schemas.microsoft.com/office/drawing/2014/main" val="871361105"/>
                  </a:ext>
                </a:extLst>
              </a:tr>
              <a:tr h="1662967">
                <a:tc>
                  <a:txBody>
                    <a:bodyPr/>
                    <a:lstStyle/>
                    <a:p>
                      <a:pPr marL="0" marR="0" algn="ctr">
                        <a:spcBef>
                          <a:spcPts val="0"/>
                        </a:spcBef>
                        <a:spcAft>
                          <a:spcPts val="0"/>
                        </a:spcAft>
                      </a:pPr>
                      <a:r>
                        <a:rPr lang="en-US" sz="2000" dirty="0">
                          <a:effectLst/>
                        </a:rPr>
                        <a:t>Region 1</a:t>
                      </a:r>
                      <a:endParaRPr lang="en-US" sz="2000" dirty="0">
                        <a:effectLst/>
                        <a:latin typeface="Times New Roman" panose="02020603050405020304" pitchFamily="18" charset="0"/>
                        <a:ea typeface="Times New Roman" panose="02020603050405020304" pitchFamily="18" charset="0"/>
                      </a:endParaRPr>
                    </a:p>
                  </a:txBody>
                  <a:tcPr marL="61383" marR="61383" marT="0" marB="0"/>
                </a:tc>
                <a:tc>
                  <a:txBody>
                    <a:bodyPr/>
                    <a:lstStyle/>
                    <a:p>
                      <a:pPr marL="342900" marR="0" lvl="0" indent="-342900" algn="just">
                        <a:spcBef>
                          <a:spcPts val="0"/>
                        </a:spcBef>
                        <a:spcAft>
                          <a:spcPts val="0"/>
                        </a:spcAft>
                        <a:buFont typeface="Symbol" panose="05050102010706020507" pitchFamily="18" charset="2"/>
                        <a:buChar char=""/>
                      </a:pPr>
                      <a:r>
                        <a:rPr lang="en-US" sz="2000" dirty="0">
                          <a:effectLst/>
                        </a:rPr>
                        <a:t>Bergen</a:t>
                      </a:r>
                    </a:p>
                    <a:p>
                      <a:pPr marL="342900" marR="0" lvl="0" indent="-342900" algn="just">
                        <a:spcBef>
                          <a:spcPts val="0"/>
                        </a:spcBef>
                        <a:spcAft>
                          <a:spcPts val="0"/>
                        </a:spcAft>
                        <a:buFont typeface="Symbol" panose="05050102010706020507" pitchFamily="18" charset="2"/>
                        <a:buChar char=""/>
                      </a:pPr>
                      <a:r>
                        <a:rPr lang="en-US" sz="2000" dirty="0">
                          <a:effectLst/>
                        </a:rPr>
                        <a:t>Hunterdon</a:t>
                      </a:r>
                    </a:p>
                    <a:p>
                      <a:pPr marL="342900" marR="0" lvl="0" indent="-342900" algn="just">
                        <a:spcBef>
                          <a:spcPts val="0"/>
                        </a:spcBef>
                        <a:spcAft>
                          <a:spcPts val="0"/>
                        </a:spcAft>
                        <a:buFont typeface="Symbol" panose="05050102010706020507" pitchFamily="18" charset="2"/>
                        <a:buChar char=""/>
                      </a:pPr>
                      <a:r>
                        <a:rPr lang="en-US" sz="2000" dirty="0">
                          <a:effectLst/>
                        </a:rPr>
                        <a:t>Passaic</a:t>
                      </a:r>
                    </a:p>
                    <a:p>
                      <a:pPr marL="342900" marR="0" lvl="0" indent="-342900" algn="just">
                        <a:spcBef>
                          <a:spcPts val="0"/>
                        </a:spcBef>
                        <a:spcAft>
                          <a:spcPts val="0"/>
                        </a:spcAft>
                        <a:buFont typeface="Symbol" panose="05050102010706020507" pitchFamily="18" charset="2"/>
                        <a:buChar char=""/>
                      </a:pPr>
                      <a:r>
                        <a:rPr lang="en-US" sz="2000" dirty="0">
                          <a:effectLst/>
                        </a:rPr>
                        <a:t>Somerset</a:t>
                      </a:r>
                    </a:p>
                    <a:p>
                      <a:pPr marL="342900" marR="0" lvl="0" indent="-342900" algn="just">
                        <a:spcBef>
                          <a:spcPts val="0"/>
                        </a:spcBef>
                        <a:spcAft>
                          <a:spcPts val="0"/>
                        </a:spcAft>
                        <a:buFont typeface="Symbol" panose="05050102010706020507" pitchFamily="18" charset="2"/>
                        <a:buChar char=""/>
                      </a:pPr>
                      <a:r>
                        <a:rPr lang="en-US" sz="2000" dirty="0">
                          <a:effectLst/>
                        </a:rPr>
                        <a:t>Sussex</a:t>
                      </a:r>
                    </a:p>
                    <a:p>
                      <a:pPr marL="342900" marR="0" lvl="0" indent="-342900" algn="just">
                        <a:spcBef>
                          <a:spcPts val="0"/>
                        </a:spcBef>
                        <a:spcAft>
                          <a:spcPts val="0"/>
                        </a:spcAft>
                        <a:buFont typeface="Symbol" panose="05050102010706020507" pitchFamily="18" charset="2"/>
                        <a:buChar char=""/>
                      </a:pPr>
                      <a:r>
                        <a:rPr lang="en-US" sz="2000" dirty="0">
                          <a:effectLst/>
                        </a:rPr>
                        <a:t>Warren</a:t>
                      </a:r>
                      <a:endParaRPr lang="en-US" sz="2000" dirty="0">
                        <a:effectLst/>
                        <a:latin typeface="Times New Roman" panose="02020603050405020304" pitchFamily="18" charset="0"/>
                        <a:ea typeface="Times New Roman" panose="02020603050405020304" pitchFamily="18" charset="0"/>
                      </a:endParaRPr>
                    </a:p>
                  </a:txBody>
                  <a:tcPr marL="61383" marR="61383" marT="0" marB="0"/>
                </a:tc>
                <a:tc>
                  <a:txBody>
                    <a:bodyPr/>
                    <a:lstStyle/>
                    <a:p>
                      <a:pPr marL="0" marR="0" algn="ctr">
                        <a:spcBef>
                          <a:spcPts val="0"/>
                        </a:spcBef>
                        <a:spcAft>
                          <a:spcPts val="0"/>
                        </a:spcAft>
                      </a:pPr>
                      <a:r>
                        <a:rPr lang="en-US" sz="2000" dirty="0">
                          <a:effectLst/>
                        </a:rPr>
                        <a:t>2154</a:t>
                      </a:r>
                      <a:endParaRPr lang="en-US" sz="2000" dirty="0">
                        <a:effectLst/>
                        <a:latin typeface="Times New Roman" panose="02020603050405020304" pitchFamily="18" charset="0"/>
                        <a:ea typeface="Times New Roman" panose="02020603050405020304" pitchFamily="18" charset="0"/>
                      </a:endParaRPr>
                    </a:p>
                  </a:txBody>
                  <a:tcPr marL="61383" marR="61383" marT="0" marB="0"/>
                </a:tc>
                <a:tc>
                  <a:txBody>
                    <a:bodyPr/>
                    <a:lstStyle/>
                    <a:p>
                      <a:pPr marL="0" marR="0" algn="ctr">
                        <a:spcBef>
                          <a:spcPts val="0"/>
                        </a:spcBef>
                        <a:spcAft>
                          <a:spcPts val="0"/>
                        </a:spcAft>
                      </a:pPr>
                      <a:r>
                        <a:rPr lang="en-US" sz="2000" dirty="0">
                          <a:effectLst/>
                        </a:rPr>
                        <a:t>$149,626</a:t>
                      </a:r>
                      <a:endParaRPr lang="en-US" sz="2000" dirty="0">
                        <a:effectLst/>
                        <a:latin typeface="Times New Roman" panose="02020603050405020304" pitchFamily="18" charset="0"/>
                        <a:ea typeface="Times New Roman" panose="02020603050405020304" pitchFamily="18" charset="0"/>
                      </a:endParaRPr>
                    </a:p>
                  </a:txBody>
                  <a:tcPr marL="61383" marR="61383" marT="0" marB="0"/>
                </a:tc>
                <a:extLst>
                  <a:ext uri="{0D108BD9-81ED-4DB2-BD59-A6C34878D82A}">
                    <a16:rowId xmlns:a16="http://schemas.microsoft.com/office/drawing/2014/main" val="626324820"/>
                  </a:ext>
                </a:extLst>
              </a:tr>
            </a:tbl>
          </a:graphicData>
        </a:graphic>
      </p:graphicFrame>
    </p:spTree>
    <p:extLst>
      <p:ext uri="{BB962C8B-B14F-4D97-AF65-F5344CB8AC3E}">
        <p14:creationId xmlns:p14="http://schemas.microsoft.com/office/powerpoint/2010/main" val="2348759214"/>
      </p:ext>
    </p:extLst>
  </p:cSld>
  <p:clrMapOvr>
    <a:masterClrMapping/>
  </p:clrMapOvr>
  <mc:AlternateContent xmlns:mc="http://schemas.openxmlformats.org/markup-compatibility/2006" xmlns:p14="http://schemas.microsoft.com/office/powerpoint/2010/main">
    <mc:Choice Requires="p14">
      <p:transition spd="slow" p14:dur="2000" advTm="19759"/>
    </mc:Choice>
    <mc:Fallback xmlns="">
      <p:transition spd="slow" advTm="1975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117AD-4178-424B-8C4B-86169387CAEB}"/>
              </a:ext>
            </a:extLst>
          </p:cNvPr>
          <p:cNvSpPr>
            <a:spLocks noGrp="1"/>
          </p:cNvSpPr>
          <p:nvPr>
            <p:ph type="title"/>
          </p:nvPr>
        </p:nvSpPr>
        <p:spPr/>
        <p:txBody>
          <a:bodyPr>
            <a:normAutofit/>
          </a:bodyPr>
          <a:lstStyle/>
          <a:p>
            <a:r>
              <a:rPr lang="en-US" sz="4000" dirty="0">
                <a:latin typeface="+mj-lt"/>
              </a:rPr>
              <a:t>Reporting Requirements</a:t>
            </a:r>
            <a:r>
              <a:rPr lang="en-US" sz="3200" dirty="0">
                <a:latin typeface="+mj-lt"/>
              </a:rPr>
              <a:t>*</a:t>
            </a:r>
          </a:p>
        </p:txBody>
      </p:sp>
      <p:graphicFrame>
        <p:nvGraphicFramePr>
          <p:cNvPr id="5" name="Content Placeholder 4">
            <a:extLst>
              <a:ext uri="{FF2B5EF4-FFF2-40B4-BE49-F238E27FC236}">
                <a16:creationId xmlns:a16="http://schemas.microsoft.com/office/drawing/2014/main" id="{79537074-2967-44BF-A999-859CD9118130}"/>
              </a:ext>
            </a:extLst>
          </p:cNvPr>
          <p:cNvGraphicFramePr>
            <a:graphicFrameLocks noGrp="1"/>
          </p:cNvGraphicFramePr>
          <p:nvPr>
            <p:ph idx="1"/>
            <p:extLst>
              <p:ext uri="{D42A27DB-BD31-4B8C-83A1-F6EECF244321}">
                <p14:modId xmlns:p14="http://schemas.microsoft.com/office/powerpoint/2010/main" val="6056193"/>
              </p:ext>
            </p:extLst>
          </p:nvPr>
        </p:nvGraphicFramePr>
        <p:xfrm>
          <a:off x="1084083" y="2436566"/>
          <a:ext cx="6975834" cy="1916020"/>
        </p:xfrm>
        <a:graphic>
          <a:graphicData uri="http://schemas.openxmlformats.org/drawingml/2006/table">
            <a:tbl>
              <a:tblPr firstRow="1" firstCol="1" bandRow="1">
                <a:tableStyleId>{BDBED569-4797-4DF1-A0F4-6AAB3CD982D8}</a:tableStyleId>
              </a:tblPr>
              <a:tblGrid>
                <a:gridCol w="1644709">
                  <a:extLst>
                    <a:ext uri="{9D8B030D-6E8A-4147-A177-3AD203B41FA5}">
                      <a16:colId xmlns:a16="http://schemas.microsoft.com/office/drawing/2014/main" val="1985845299"/>
                    </a:ext>
                  </a:extLst>
                </a:gridCol>
                <a:gridCol w="3320137">
                  <a:extLst>
                    <a:ext uri="{9D8B030D-6E8A-4147-A177-3AD203B41FA5}">
                      <a16:colId xmlns:a16="http://schemas.microsoft.com/office/drawing/2014/main" val="935094243"/>
                    </a:ext>
                  </a:extLst>
                </a:gridCol>
                <a:gridCol w="2010988">
                  <a:extLst>
                    <a:ext uri="{9D8B030D-6E8A-4147-A177-3AD203B41FA5}">
                      <a16:colId xmlns:a16="http://schemas.microsoft.com/office/drawing/2014/main" val="4205773601"/>
                    </a:ext>
                  </a:extLst>
                </a:gridCol>
              </a:tblGrid>
              <a:tr h="863487">
                <a:tc>
                  <a:txBody>
                    <a:bodyPr/>
                    <a:lstStyle/>
                    <a:p>
                      <a:pPr algn="ctr">
                        <a:tabLst>
                          <a:tab pos="0" algn="l"/>
                          <a:tab pos="2743200" algn="ctr"/>
                          <a:tab pos="5486400" algn="r"/>
                        </a:tabLst>
                      </a:pPr>
                      <a:r>
                        <a:rPr lang="en-US" sz="1600" dirty="0">
                          <a:effectLst/>
                        </a:rPr>
                        <a:t>Reporting </a:t>
                      </a:r>
                      <a:r>
                        <a:rPr lang="en-US" sz="1600" kern="1200" dirty="0">
                          <a:effectLst/>
                        </a:rPr>
                        <a:t>Period</a:t>
                      </a:r>
                      <a:endParaRPr lang="en-US" sz="1600" b="1" kern="1200" dirty="0">
                        <a:solidFill>
                          <a:schemeClr val="lt1"/>
                        </a:solidFill>
                        <a:effectLst/>
                        <a:latin typeface="+mn-lt"/>
                        <a:ea typeface="+mn-ea"/>
                        <a:cs typeface="+mn-cs"/>
                      </a:endParaRPr>
                    </a:p>
                  </a:txBody>
                  <a:tcPr marL="68580" marR="68580" marT="0" marB="0"/>
                </a:tc>
                <a:tc>
                  <a:txBody>
                    <a:bodyPr/>
                    <a:lstStyle/>
                    <a:p>
                      <a:pPr algn="ctr">
                        <a:tabLst>
                          <a:tab pos="0" algn="l"/>
                          <a:tab pos="2743200" algn="ctr"/>
                          <a:tab pos="5486400" algn="r"/>
                        </a:tabLst>
                      </a:pPr>
                      <a:r>
                        <a:rPr lang="en-US" sz="1600">
                          <a:effectLst/>
                        </a:rPr>
                        <a:t>Report Period Dates</a:t>
                      </a:r>
                      <a:endParaRPr lang="en-US" sz="1600">
                        <a:effectLst/>
                        <a:latin typeface="Times New Roman" panose="02020603050405020304" pitchFamily="18" charset="0"/>
                      </a:endParaRPr>
                    </a:p>
                  </a:txBody>
                  <a:tcPr marL="68580" marR="68580" marT="0" marB="0"/>
                </a:tc>
                <a:tc>
                  <a:txBody>
                    <a:bodyPr/>
                    <a:lstStyle/>
                    <a:p>
                      <a:pPr algn="ctr">
                        <a:tabLst>
                          <a:tab pos="0" algn="l"/>
                          <a:tab pos="2743200" algn="ctr"/>
                          <a:tab pos="5486400" algn="r"/>
                        </a:tabLst>
                      </a:pPr>
                      <a:r>
                        <a:rPr lang="en-US" sz="1600">
                          <a:effectLst/>
                        </a:rPr>
                        <a:t>Due Date</a:t>
                      </a:r>
                      <a:endParaRPr lang="en-US" sz="1600">
                        <a:effectLst/>
                        <a:latin typeface="Times New Roman" panose="02020603050405020304" pitchFamily="18" charset="0"/>
                      </a:endParaRPr>
                    </a:p>
                  </a:txBody>
                  <a:tcPr marL="68580" marR="68580" marT="0" marB="0"/>
                </a:tc>
                <a:extLst>
                  <a:ext uri="{0D108BD9-81ED-4DB2-BD59-A6C34878D82A}">
                    <a16:rowId xmlns:a16="http://schemas.microsoft.com/office/drawing/2014/main" val="1126939131"/>
                  </a:ext>
                </a:extLst>
              </a:tr>
              <a:tr h="564853">
                <a:tc>
                  <a:txBody>
                    <a:bodyPr/>
                    <a:lstStyle/>
                    <a:p>
                      <a:pPr algn="ctr">
                        <a:tabLst>
                          <a:tab pos="0" algn="l"/>
                          <a:tab pos="2743200" algn="ctr"/>
                          <a:tab pos="5486400" algn="r"/>
                        </a:tabLst>
                      </a:pPr>
                      <a:r>
                        <a:rPr lang="en-US" sz="1600" dirty="0">
                          <a:effectLst/>
                        </a:rPr>
                        <a:t>Interim</a:t>
                      </a:r>
                      <a:endParaRPr lang="en-US" sz="1600" dirty="0">
                        <a:effectLst/>
                        <a:latin typeface="Times New Roman" panose="02020603050405020304" pitchFamily="18" charset="0"/>
                      </a:endParaRPr>
                    </a:p>
                  </a:txBody>
                  <a:tcPr marL="68580" marR="68580" marT="0" marB="0"/>
                </a:tc>
                <a:tc>
                  <a:txBody>
                    <a:bodyPr/>
                    <a:lstStyle/>
                    <a:p>
                      <a:pPr algn="ctr">
                        <a:tabLst>
                          <a:tab pos="0" algn="l"/>
                          <a:tab pos="2743200" algn="ctr"/>
                          <a:tab pos="5486400" algn="r"/>
                        </a:tabLst>
                      </a:pPr>
                      <a:r>
                        <a:rPr lang="en-US" sz="1600" dirty="0">
                          <a:effectLst/>
                        </a:rPr>
                        <a:t>January 1, 2021 – March 31, 2021</a:t>
                      </a:r>
                      <a:endParaRPr lang="en-US" sz="1600" dirty="0">
                        <a:effectLst/>
                        <a:latin typeface="Times New Roman" panose="02020603050405020304" pitchFamily="18" charset="0"/>
                      </a:endParaRPr>
                    </a:p>
                  </a:txBody>
                  <a:tcPr marL="68580" marR="68580" marT="0" marB="0"/>
                </a:tc>
                <a:tc>
                  <a:txBody>
                    <a:bodyPr/>
                    <a:lstStyle/>
                    <a:p>
                      <a:pPr algn="ctr">
                        <a:tabLst>
                          <a:tab pos="0" algn="l"/>
                        </a:tabLst>
                      </a:pPr>
                      <a:r>
                        <a:rPr lang="en-US" sz="1600" dirty="0">
                          <a:effectLst/>
                        </a:rPr>
                        <a:t>April 30, 2021</a:t>
                      </a:r>
                      <a:endParaRPr lang="en-US" sz="1600" dirty="0">
                        <a:effectLst/>
                        <a:latin typeface="Times New Roman" panose="02020603050405020304" pitchFamily="18" charset="0"/>
                      </a:endParaRPr>
                    </a:p>
                  </a:txBody>
                  <a:tcPr marL="68580" marR="68580" marT="0" marB="0"/>
                </a:tc>
                <a:extLst>
                  <a:ext uri="{0D108BD9-81ED-4DB2-BD59-A6C34878D82A}">
                    <a16:rowId xmlns:a16="http://schemas.microsoft.com/office/drawing/2014/main" val="438448774"/>
                  </a:ext>
                </a:extLst>
              </a:tr>
              <a:tr h="476441">
                <a:tc>
                  <a:txBody>
                    <a:bodyPr/>
                    <a:lstStyle/>
                    <a:p>
                      <a:pPr algn="ctr">
                        <a:tabLst>
                          <a:tab pos="0" algn="l"/>
                          <a:tab pos="2743200" algn="ctr"/>
                          <a:tab pos="5486400" algn="r"/>
                        </a:tabLst>
                      </a:pPr>
                      <a:r>
                        <a:rPr lang="en-US" sz="1600" dirty="0">
                          <a:effectLst/>
                          <a:latin typeface="+mn-lt"/>
                        </a:rPr>
                        <a:t>Final</a:t>
                      </a:r>
                    </a:p>
                  </a:txBody>
                  <a:tcPr marL="68580" marR="68580" marT="0" marB="0"/>
                </a:tc>
                <a:tc>
                  <a:txBody>
                    <a:bodyPr/>
                    <a:lstStyle/>
                    <a:p>
                      <a:pPr algn="ctr">
                        <a:tabLst>
                          <a:tab pos="0" algn="l"/>
                          <a:tab pos="2743200" algn="ctr"/>
                          <a:tab pos="5486400" algn="r"/>
                        </a:tabLst>
                      </a:pPr>
                      <a:r>
                        <a:rPr lang="en-US" sz="1600" dirty="0">
                          <a:effectLst/>
                          <a:latin typeface="+mn-lt"/>
                        </a:rPr>
                        <a:t>January 1, 2021 – June 30, 2021</a:t>
                      </a:r>
                    </a:p>
                    <a:p>
                      <a:pPr algn="ctr">
                        <a:tabLst>
                          <a:tab pos="0" algn="l"/>
                          <a:tab pos="2743200" algn="ctr"/>
                          <a:tab pos="5486400" algn="r"/>
                        </a:tabLst>
                      </a:pPr>
                      <a:r>
                        <a:rPr lang="en-US" sz="1600" dirty="0">
                          <a:effectLst/>
                          <a:latin typeface="+mn-lt"/>
                        </a:rPr>
                        <a:t> </a:t>
                      </a:r>
                    </a:p>
                  </a:txBody>
                  <a:tcPr marL="68580" marR="68580" marT="0" marB="0"/>
                </a:tc>
                <a:tc>
                  <a:txBody>
                    <a:bodyPr/>
                    <a:lstStyle/>
                    <a:p>
                      <a:pPr algn="ctr">
                        <a:tabLst>
                          <a:tab pos="0" algn="l"/>
                          <a:tab pos="2743200" algn="ctr"/>
                          <a:tab pos="5486400" algn="r"/>
                        </a:tabLst>
                      </a:pPr>
                      <a:r>
                        <a:rPr lang="en-US" sz="1600" dirty="0">
                          <a:effectLst/>
                          <a:latin typeface="+mn-lt"/>
                        </a:rPr>
                        <a:t>August 31, 2021</a:t>
                      </a:r>
                    </a:p>
                  </a:txBody>
                  <a:tcPr marL="68580" marR="68580" marT="0" marB="0"/>
                </a:tc>
                <a:extLst>
                  <a:ext uri="{0D108BD9-81ED-4DB2-BD59-A6C34878D82A}">
                    <a16:rowId xmlns:a16="http://schemas.microsoft.com/office/drawing/2014/main" val="1938397905"/>
                  </a:ext>
                </a:extLst>
              </a:tr>
            </a:tbl>
          </a:graphicData>
        </a:graphic>
      </p:graphicFrame>
      <p:sp>
        <p:nvSpPr>
          <p:cNvPr id="3" name="TextBox 2">
            <a:extLst>
              <a:ext uri="{FF2B5EF4-FFF2-40B4-BE49-F238E27FC236}">
                <a16:creationId xmlns:a16="http://schemas.microsoft.com/office/drawing/2014/main" id="{E3F3172A-0C59-4236-B928-6E202FF4858D}"/>
              </a:ext>
            </a:extLst>
          </p:cNvPr>
          <p:cNvSpPr txBox="1"/>
          <p:nvPr/>
        </p:nvSpPr>
        <p:spPr>
          <a:xfrm>
            <a:off x="1084083" y="5590096"/>
            <a:ext cx="6975834" cy="369332"/>
          </a:xfrm>
          <a:prstGeom prst="rect">
            <a:avLst/>
          </a:prstGeom>
          <a:noFill/>
        </p:spPr>
        <p:txBody>
          <a:bodyPr wrap="square" rtlCol="0">
            <a:spAutoFit/>
          </a:bodyPr>
          <a:lstStyle/>
          <a:p>
            <a:r>
              <a:rPr lang="en-US" b="1" dirty="0"/>
              <a:t>*All reports are submitted via the EWEG system.</a:t>
            </a:r>
          </a:p>
        </p:txBody>
      </p:sp>
    </p:spTree>
    <p:extLst>
      <p:ext uri="{BB962C8B-B14F-4D97-AF65-F5344CB8AC3E}">
        <p14:creationId xmlns:p14="http://schemas.microsoft.com/office/powerpoint/2010/main" val="3755008017"/>
      </p:ext>
    </p:extLst>
  </p:cSld>
  <p:clrMapOvr>
    <a:masterClrMapping/>
  </p:clrMapOvr>
  <mc:AlternateContent xmlns:mc="http://schemas.openxmlformats.org/markup-compatibility/2006" xmlns:p14="http://schemas.microsoft.com/office/powerpoint/2010/main">
    <mc:Choice Requires="p14">
      <p:transition spd="slow" p14:dur="2000" advTm="24219"/>
    </mc:Choice>
    <mc:Fallback xmlns="">
      <p:transition spd="slow" advTm="24219"/>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AA337-46DD-4E1E-A3DE-3B7F695861F4}"/>
              </a:ext>
            </a:extLst>
          </p:cNvPr>
          <p:cNvSpPr>
            <a:spLocks noGrp="1"/>
          </p:cNvSpPr>
          <p:nvPr>
            <p:ph type="title" idx="4294967295"/>
          </p:nvPr>
        </p:nvSpPr>
        <p:spPr>
          <a:xfrm>
            <a:off x="628650" y="2693536"/>
            <a:ext cx="7886700" cy="1107996"/>
          </a:xfrm>
          <a:solidFill>
            <a:schemeClr val="accent1">
              <a:lumMod val="50000"/>
            </a:schemeClr>
          </a:solidFill>
        </p:spPr>
        <p:txBody>
          <a:bodyPr wrap="square" tIns="365760">
            <a:normAutofit fontScale="90000"/>
          </a:bodyPr>
          <a:lstStyle/>
          <a:p>
            <a:pPr algn="ctr">
              <a:lnSpc>
                <a:spcPct val="100000"/>
              </a:lnSpc>
            </a:pPr>
            <a:r>
              <a:rPr lang="en-US" b="1" dirty="0">
                <a:solidFill>
                  <a:schemeClr val="bg1"/>
                </a:solidFill>
                <a:latin typeface="+mj-lt"/>
              </a:rPr>
              <a:t>Section 2:  Project Guidelines</a:t>
            </a:r>
            <a:br>
              <a:rPr lang="en-US" dirty="0">
                <a:latin typeface="+mj-lt"/>
              </a:rPr>
            </a:br>
            <a:endParaRPr lang="en-US" sz="2200" i="1" dirty="0">
              <a:latin typeface="+mj-lt"/>
            </a:endParaRPr>
          </a:p>
        </p:txBody>
      </p:sp>
    </p:spTree>
    <p:extLst>
      <p:ext uri="{BB962C8B-B14F-4D97-AF65-F5344CB8AC3E}">
        <p14:creationId xmlns:p14="http://schemas.microsoft.com/office/powerpoint/2010/main" val="1179787766"/>
      </p:ext>
    </p:extLst>
  </p:cSld>
  <p:clrMapOvr>
    <a:masterClrMapping/>
  </p:clrMapOvr>
  <mc:AlternateContent xmlns:mc="http://schemas.openxmlformats.org/markup-compatibility/2006" xmlns:p14="http://schemas.microsoft.com/office/powerpoint/2010/main">
    <mc:Choice Requires="p14">
      <p:transition spd="slow" p14:dur="2000" advTm="37860"/>
    </mc:Choice>
    <mc:Fallback xmlns="">
      <p:transition spd="slow" advTm="3786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AA337-46DD-4E1E-A3DE-3B7F695861F4}"/>
              </a:ext>
            </a:extLst>
          </p:cNvPr>
          <p:cNvSpPr>
            <a:spLocks noGrp="1"/>
          </p:cNvSpPr>
          <p:nvPr>
            <p:ph type="title"/>
          </p:nvPr>
        </p:nvSpPr>
        <p:spPr/>
        <p:txBody>
          <a:bodyPr>
            <a:normAutofit/>
          </a:bodyPr>
          <a:lstStyle/>
          <a:p>
            <a:r>
              <a:rPr lang="en-US" sz="4000" dirty="0">
                <a:latin typeface="+mj-lt"/>
              </a:rPr>
              <a:t>Project Design Considerations</a:t>
            </a:r>
          </a:p>
        </p:txBody>
      </p:sp>
      <p:sp>
        <p:nvSpPr>
          <p:cNvPr id="4" name="Content Placeholder 3">
            <a:extLst>
              <a:ext uri="{FF2B5EF4-FFF2-40B4-BE49-F238E27FC236}">
                <a16:creationId xmlns:a16="http://schemas.microsoft.com/office/drawing/2014/main" id="{9D0D1D02-AC28-4ED7-B015-C1B1778503D3}"/>
              </a:ext>
            </a:extLst>
          </p:cNvPr>
          <p:cNvSpPr>
            <a:spLocks noGrp="1"/>
          </p:cNvSpPr>
          <p:nvPr>
            <p:ph idx="1"/>
          </p:nvPr>
        </p:nvSpPr>
        <p:spPr/>
        <p:txBody>
          <a:bodyPr>
            <a:normAutofit/>
          </a:bodyPr>
          <a:lstStyle/>
          <a:p>
            <a:pPr>
              <a:lnSpc>
                <a:spcPct val="100000"/>
              </a:lnSpc>
            </a:pPr>
            <a:r>
              <a:rPr lang="en-US" dirty="0">
                <a:latin typeface="Calibri" panose="020F0502020204030204" pitchFamily="34" charset="0"/>
                <a:ea typeface="Times New Roman" panose="02020603050405020304" pitchFamily="18" charset="0"/>
                <a:cs typeface="Times New Roman" panose="02020603050405020304" pitchFamily="18" charset="0"/>
              </a:rPr>
              <a:t>In the Year 1 application:</a:t>
            </a:r>
          </a:p>
          <a:p>
            <a:pPr lvl="1">
              <a:lnSpc>
                <a:spcPct val="100000"/>
              </a:lnSpc>
            </a:pPr>
            <a:r>
              <a:rPr lang="en-US" sz="2800" dirty="0">
                <a:latin typeface="Calibri" panose="020F0502020204030204" pitchFamily="34" charset="0"/>
                <a:ea typeface="Times New Roman" panose="02020603050405020304" pitchFamily="18" charset="0"/>
                <a:cs typeface="Times New Roman" panose="02020603050405020304" pitchFamily="18" charset="0"/>
              </a:rPr>
              <a:t>develop goals and objectives;</a:t>
            </a:r>
          </a:p>
          <a:p>
            <a:pPr lvl="1">
              <a:lnSpc>
                <a:spcPct val="100000"/>
              </a:lnSpc>
            </a:pPr>
            <a:r>
              <a:rPr lang="en-US" sz="2800" dirty="0">
                <a:latin typeface="Calibri" panose="020F0502020204030204" pitchFamily="34" charset="0"/>
                <a:ea typeface="Times New Roman" panose="02020603050405020304" pitchFamily="18" charset="0"/>
                <a:cs typeface="Times New Roman" panose="02020603050405020304" pitchFamily="18" charset="0"/>
              </a:rPr>
              <a:t>outline general scope of program design;</a:t>
            </a:r>
          </a:p>
          <a:p>
            <a:pPr lvl="1">
              <a:lnSpc>
                <a:spcPct val="100000"/>
              </a:lnSpc>
            </a:pPr>
            <a:r>
              <a:rPr lang="en-US" sz="2800" dirty="0">
                <a:latin typeface="Calibri" panose="020F0502020204030204" pitchFamily="34" charset="0"/>
                <a:cs typeface="Times New Roman" panose="02020603050405020304" pitchFamily="18" charset="0"/>
              </a:rPr>
              <a:t>develop partnerships and collaborations; and</a:t>
            </a:r>
          </a:p>
          <a:p>
            <a:pPr lvl="1">
              <a:lnSpc>
                <a:spcPct val="100000"/>
              </a:lnSpc>
            </a:pPr>
            <a:r>
              <a:rPr lang="en-US" sz="2800" dirty="0">
                <a:latin typeface="Calibri" panose="020F0502020204030204" pitchFamily="34" charset="0"/>
                <a:cs typeface="Times New Roman" panose="02020603050405020304" pitchFamily="18" charset="0"/>
              </a:rPr>
              <a:t>establish quality, homeless education programs.</a:t>
            </a:r>
            <a:endParaRPr lang="en-US" sz="2800" dirty="0">
              <a:latin typeface="+mn-lt"/>
            </a:endParaRPr>
          </a:p>
        </p:txBody>
      </p:sp>
    </p:spTree>
    <p:extLst>
      <p:ext uri="{BB962C8B-B14F-4D97-AF65-F5344CB8AC3E}">
        <p14:creationId xmlns:p14="http://schemas.microsoft.com/office/powerpoint/2010/main" val="894887413"/>
      </p:ext>
    </p:extLst>
  </p:cSld>
  <p:clrMapOvr>
    <a:masterClrMapping/>
  </p:clrMapOvr>
  <mc:AlternateContent xmlns:mc="http://schemas.openxmlformats.org/markup-compatibility/2006" xmlns:p14="http://schemas.microsoft.com/office/powerpoint/2010/main">
    <mc:Choice Requires="p14">
      <p:transition spd="slow" p14:dur="2000" advTm="44207"/>
    </mc:Choice>
    <mc:Fallback xmlns="">
      <p:transition spd="slow" advTm="44207"/>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AA337-46DD-4E1E-A3DE-3B7F695861F4}"/>
              </a:ext>
            </a:extLst>
          </p:cNvPr>
          <p:cNvSpPr>
            <a:spLocks noGrp="1"/>
          </p:cNvSpPr>
          <p:nvPr>
            <p:ph type="title"/>
          </p:nvPr>
        </p:nvSpPr>
        <p:spPr>
          <a:xfrm>
            <a:off x="628650" y="365125"/>
            <a:ext cx="7886700" cy="1325563"/>
          </a:xfrm>
        </p:spPr>
        <p:txBody>
          <a:bodyPr>
            <a:normAutofit/>
          </a:bodyPr>
          <a:lstStyle/>
          <a:p>
            <a:r>
              <a:rPr lang="en-US" sz="4000" dirty="0">
                <a:latin typeface="+mj-lt"/>
                <a:cs typeface="Calibri" panose="020F0502020204030204" pitchFamily="34" charset="0"/>
              </a:rPr>
              <a:t>Project Requirements</a:t>
            </a:r>
          </a:p>
        </p:txBody>
      </p:sp>
      <p:graphicFrame>
        <p:nvGraphicFramePr>
          <p:cNvPr id="6" name="Content Placeholder 5">
            <a:extLst>
              <a:ext uri="{FF2B5EF4-FFF2-40B4-BE49-F238E27FC236}">
                <a16:creationId xmlns:a16="http://schemas.microsoft.com/office/drawing/2014/main" id="{0DAD131B-6EEB-4E76-8DC3-D7F9BCEA0944}"/>
              </a:ext>
            </a:extLst>
          </p:cNvPr>
          <p:cNvGraphicFramePr>
            <a:graphicFrameLocks noGrp="1"/>
          </p:cNvGraphicFramePr>
          <p:nvPr>
            <p:ph idx="1"/>
            <p:extLst>
              <p:ext uri="{D42A27DB-BD31-4B8C-83A1-F6EECF244321}">
                <p14:modId xmlns:p14="http://schemas.microsoft.com/office/powerpoint/2010/main" val="2409208498"/>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79510399"/>
      </p:ext>
    </p:extLst>
  </p:cSld>
  <p:clrMapOvr>
    <a:masterClrMapping/>
  </p:clrMapOvr>
  <mc:AlternateContent xmlns:mc="http://schemas.openxmlformats.org/markup-compatibility/2006" xmlns:p14="http://schemas.microsoft.com/office/powerpoint/2010/main">
    <mc:Choice Requires="p14">
      <p:transition spd="slow" p14:dur="2000" advTm="162993"/>
    </mc:Choice>
    <mc:Fallback xmlns="">
      <p:transition spd="slow" advTm="162993"/>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AA337-46DD-4E1E-A3DE-3B7F695861F4}"/>
              </a:ext>
            </a:extLst>
          </p:cNvPr>
          <p:cNvSpPr>
            <a:spLocks noGrp="1"/>
          </p:cNvSpPr>
          <p:nvPr>
            <p:ph type="title"/>
          </p:nvPr>
        </p:nvSpPr>
        <p:spPr>
          <a:xfrm>
            <a:off x="628650" y="365125"/>
            <a:ext cx="7886700" cy="1325563"/>
          </a:xfrm>
        </p:spPr>
        <p:txBody>
          <a:bodyPr>
            <a:normAutofit/>
          </a:bodyPr>
          <a:lstStyle/>
          <a:p>
            <a:r>
              <a:rPr lang="en-US" sz="4000" dirty="0">
                <a:latin typeface="+mj-lt"/>
                <a:cs typeface="Calibri" panose="020F0502020204030204" pitchFamily="34" charset="0"/>
              </a:rPr>
              <a:t>Project Requirements</a:t>
            </a:r>
          </a:p>
        </p:txBody>
      </p:sp>
      <p:sp>
        <p:nvSpPr>
          <p:cNvPr id="5" name="Content Placeholder 4">
            <a:extLst>
              <a:ext uri="{FF2B5EF4-FFF2-40B4-BE49-F238E27FC236}">
                <a16:creationId xmlns:a16="http://schemas.microsoft.com/office/drawing/2014/main" id="{D6BC7264-3924-4205-81F6-9FE727157B59}"/>
              </a:ext>
            </a:extLst>
          </p:cNvPr>
          <p:cNvSpPr>
            <a:spLocks noGrp="1"/>
          </p:cNvSpPr>
          <p:nvPr>
            <p:ph idx="1"/>
          </p:nvPr>
        </p:nvSpPr>
        <p:spPr/>
        <p:txBody>
          <a:bodyPr>
            <a:normAutofit/>
          </a:bodyPr>
          <a:lstStyle/>
          <a:p>
            <a:pPr>
              <a:lnSpc>
                <a:spcPct val="100000"/>
              </a:lnSpc>
            </a:pPr>
            <a:r>
              <a:rPr lang="en-US" dirty="0">
                <a:latin typeface="+mn-lt"/>
              </a:rPr>
              <a:t>Grantees must partner with schools in their designated region to:</a:t>
            </a:r>
          </a:p>
          <a:p>
            <a:pPr lvl="1">
              <a:lnSpc>
                <a:spcPct val="100000"/>
              </a:lnSpc>
            </a:pPr>
            <a:r>
              <a:rPr lang="en-US" dirty="0">
                <a:latin typeface="+mn-lt"/>
              </a:rPr>
              <a:t>report to the Department all barriers local liaisons experience in their efforts to enroll and sustain the attendance of students experiencing homelessness; and</a:t>
            </a:r>
          </a:p>
          <a:p>
            <a:pPr lvl="1">
              <a:lnSpc>
                <a:spcPct val="100000"/>
              </a:lnSpc>
            </a:pPr>
            <a:r>
              <a:rPr lang="en-US" dirty="0">
                <a:latin typeface="+mn-lt"/>
              </a:rPr>
              <a:t>offer guidance to LEAs on the effective and efficient use of Title I, Part A Homeless Reserve Funds.</a:t>
            </a:r>
          </a:p>
        </p:txBody>
      </p:sp>
    </p:spTree>
    <p:extLst>
      <p:ext uri="{BB962C8B-B14F-4D97-AF65-F5344CB8AC3E}">
        <p14:creationId xmlns:p14="http://schemas.microsoft.com/office/powerpoint/2010/main" val="3718331596"/>
      </p:ext>
    </p:extLst>
  </p:cSld>
  <p:clrMapOvr>
    <a:masterClrMapping/>
  </p:clrMapOvr>
  <mc:AlternateContent xmlns:mc="http://schemas.openxmlformats.org/markup-compatibility/2006" xmlns:p14="http://schemas.microsoft.com/office/powerpoint/2010/main">
    <mc:Choice Requires="p14">
      <p:transition spd="slow" p14:dur="2000" advTm="105193"/>
    </mc:Choice>
    <mc:Fallback xmlns="">
      <p:transition spd="slow" advTm="105193"/>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117AD-4178-424B-8C4B-86169387CAEB}"/>
              </a:ext>
            </a:extLst>
          </p:cNvPr>
          <p:cNvSpPr>
            <a:spLocks noGrp="1"/>
          </p:cNvSpPr>
          <p:nvPr>
            <p:ph type="title"/>
          </p:nvPr>
        </p:nvSpPr>
        <p:spPr/>
        <p:txBody>
          <a:bodyPr>
            <a:normAutofit/>
          </a:bodyPr>
          <a:lstStyle/>
          <a:p>
            <a:r>
              <a:rPr lang="en-US" sz="4000" dirty="0">
                <a:latin typeface="+mj-lt"/>
              </a:rPr>
              <a:t>Partnership Requirements</a:t>
            </a:r>
          </a:p>
        </p:txBody>
      </p:sp>
      <p:sp>
        <p:nvSpPr>
          <p:cNvPr id="3" name="Content Placeholder 2">
            <a:extLst>
              <a:ext uri="{FF2B5EF4-FFF2-40B4-BE49-F238E27FC236}">
                <a16:creationId xmlns:a16="http://schemas.microsoft.com/office/drawing/2014/main" id="{D04E7B95-0052-4568-94D1-05A807A94B3D}"/>
              </a:ext>
            </a:extLst>
          </p:cNvPr>
          <p:cNvSpPr>
            <a:spLocks noGrp="1"/>
          </p:cNvSpPr>
          <p:nvPr>
            <p:ph idx="1"/>
          </p:nvPr>
        </p:nvSpPr>
        <p:spPr>
          <a:xfrm>
            <a:off x="628650" y="1507524"/>
            <a:ext cx="7886700" cy="4669439"/>
          </a:xfrm>
        </p:spPr>
        <p:txBody>
          <a:bodyPr>
            <a:normAutofit fontScale="25000" lnSpcReduction="20000"/>
          </a:bodyPr>
          <a:lstStyle/>
          <a:p>
            <a:pPr>
              <a:lnSpc>
                <a:spcPct val="120000"/>
              </a:lnSpc>
            </a:pPr>
            <a:r>
              <a:rPr lang="en-US" sz="9600" dirty="0">
                <a:latin typeface="+mn-lt"/>
              </a:rPr>
              <a:t>Each regional partnership must consist of two primary partnering organizations that:</a:t>
            </a:r>
          </a:p>
          <a:p>
            <a:pPr lvl="1">
              <a:lnSpc>
                <a:spcPct val="120000"/>
              </a:lnSpc>
            </a:pPr>
            <a:r>
              <a:rPr lang="en-US" sz="9600" dirty="0">
                <a:latin typeface="+mn-lt"/>
              </a:rPr>
              <a:t>are located within the region; and,</a:t>
            </a:r>
          </a:p>
          <a:p>
            <a:pPr lvl="1">
              <a:lnSpc>
                <a:spcPct val="120000"/>
              </a:lnSpc>
            </a:pPr>
            <a:r>
              <a:rPr lang="en-US" sz="9600" dirty="0">
                <a:latin typeface="+mn-lt"/>
              </a:rPr>
              <a:t>have a record of providing services to homeless populations within the region.</a:t>
            </a:r>
          </a:p>
          <a:p>
            <a:pPr>
              <a:lnSpc>
                <a:spcPct val="120000"/>
              </a:lnSpc>
            </a:pPr>
            <a:r>
              <a:rPr lang="en-US" sz="9600" dirty="0">
                <a:latin typeface="+mn-lt"/>
              </a:rPr>
              <a:t>Primary Partnership form (Appendix 3) must be completed and uploaded to the EWEG system.</a:t>
            </a:r>
          </a:p>
          <a:p>
            <a:pPr>
              <a:lnSpc>
                <a:spcPct val="120000"/>
              </a:lnSpc>
            </a:pPr>
            <a:r>
              <a:rPr lang="en-US" sz="9600" dirty="0">
                <a:latin typeface="+mn-lt"/>
              </a:rPr>
              <a:t>At least two formal MOUs, with partner CBOs, should be uploaded to the EWEG system</a:t>
            </a:r>
          </a:p>
          <a:p>
            <a:pPr>
              <a:lnSpc>
                <a:spcPct val="120000"/>
              </a:lnSpc>
            </a:pPr>
            <a:r>
              <a:rPr lang="en-US" sz="7200" dirty="0">
                <a:latin typeface="+mn-lt"/>
              </a:rPr>
              <a:t>NOTE:  each regional project should collaborate with as many CBOs and social service entities as deemed appropriate in serving the needs of their population. </a:t>
            </a:r>
          </a:p>
          <a:p>
            <a:endParaRPr lang="en-US" dirty="0">
              <a:latin typeface="+mn-lt"/>
            </a:endParaRPr>
          </a:p>
        </p:txBody>
      </p:sp>
    </p:spTree>
    <p:extLst>
      <p:ext uri="{BB962C8B-B14F-4D97-AF65-F5344CB8AC3E}">
        <p14:creationId xmlns:p14="http://schemas.microsoft.com/office/powerpoint/2010/main" val="2355000695"/>
      </p:ext>
    </p:extLst>
  </p:cSld>
  <p:clrMapOvr>
    <a:masterClrMapping/>
  </p:clrMapOvr>
  <mc:AlternateContent xmlns:mc="http://schemas.openxmlformats.org/markup-compatibility/2006" xmlns:p14="http://schemas.microsoft.com/office/powerpoint/2010/main">
    <mc:Choice Requires="p14">
      <p:transition spd="slow" p14:dur="2000" advTm="63316"/>
    </mc:Choice>
    <mc:Fallback xmlns="">
      <p:transition spd="slow" advTm="63316"/>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AA337-46DD-4E1E-A3DE-3B7F695861F4}"/>
              </a:ext>
            </a:extLst>
          </p:cNvPr>
          <p:cNvSpPr>
            <a:spLocks noGrp="1"/>
          </p:cNvSpPr>
          <p:nvPr>
            <p:ph type="title"/>
          </p:nvPr>
        </p:nvSpPr>
        <p:spPr>
          <a:xfrm>
            <a:off x="628650" y="365125"/>
            <a:ext cx="7886700" cy="1325563"/>
          </a:xfrm>
        </p:spPr>
        <p:txBody>
          <a:bodyPr>
            <a:normAutofit/>
          </a:bodyPr>
          <a:lstStyle/>
          <a:p>
            <a:r>
              <a:rPr lang="en-US" sz="4000" dirty="0">
                <a:latin typeface="+mj-lt"/>
                <a:cs typeface="Calibri" panose="020F0502020204030204" pitchFamily="34" charset="0"/>
              </a:rPr>
              <a:t>Applicant LEA Consultation</a:t>
            </a:r>
          </a:p>
        </p:txBody>
      </p:sp>
      <p:sp>
        <p:nvSpPr>
          <p:cNvPr id="5" name="Content Placeholder 4">
            <a:extLst>
              <a:ext uri="{FF2B5EF4-FFF2-40B4-BE49-F238E27FC236}">
                <a16:creationId xmlns:a16="http://schemas.microsoft.com/office/drawing/2014/main" id="{D6BC7264-3924-4205-81F6-9FE727157B59}"/>
              </a:ext>
            </a:extLst>
          </p:cNvPr>
          <p:cNvSpPr>
            <a:spLocks noGrp="1"/>
          </p:cNvSpPr>
          <p:nvPr>
            <p:ph idx="1"/>
          </p:nvPr>
        </p:nvSpPr>
        <p:spPr/>
        <p:txBody>
          <a:bodyPr>
            <a:normAutofit/>
          </a:bodyPr>
          <a:lstStyle/>
          <a:p>
            <a:pPr algn="just">
              <a:lnSpc>
                <a:spcPct val="100000"/>
              </a:lnSpc>
              <a:spcBef>
                <a:spcPts val="0"/>
              </a:spcBef>
            </a:pPr>
            <a:r>
              <a:rPr lang="en-US" dirty="0">
                <a:latin typeface="Calibri" panose="020F0502020204030204" pitchFamily="34" charset="0"/>
                <a:ea typeface="Times New Roman" panose="02020603050405020304" pitchFamily="18" charset="0"/>
                <a:cs typeface="Times New Roman" panose="02020603050405020304" pitchFamily="18" charset="0"/>
              </a:rPr>
              <a:t>To fulfill the requirement of coordination with non-educational agencies and local educational agencies, applicant grantees must:</a:t>
            </a:r>
          </a:p>
          <a:p>
            <a:pPr lvl="1" algn="just">
              <a:lnSpc>
                <a:spcPct val="100000"/>
              </a:lnSpc>
              <a:spcBef>
                <a:spcPts val="0"/>
              </a:spcBef>
            </a:pPr>
            <a:r>
              <a:rPr lang="en-US" sz="2800" dirty="0">
                <a:latin typeface="Calibri" panose="020F0502020204030204" pitchFamily="34" charset="0"/>
                <a:ea typeface="Times New Roman" panose="02020603050405020304" pitchFamily="18" charset="0"/>
                <a:cs typeface="Times New Roman" panose="02020603050405020304" pitchFamily="18" charset="0"/>
              </a:rPr>
              <a:t>conduct </a:t>
            </a:r>
            <a:r>
              <a:rPr lang="en-US" sz="2800" i="1" dirty="0">
                <a:latin typeface="Calibri" panose="020F0502020204030204" pitchFamily="34" charset="0"/>
                <a:ea typeface="Times New Roman" panose="02020603050405020304" pitchFamily="18" charset="0"/>
                <a:cs typeface="Times New Roman" panose="02020603050405020304" pitchFamily="18" charset="0"/>
              </a:rPr>
              <a:t>timely</a:t>
            </a:r>
            <a:r>
              <a:rPr lang="en-US" sz="2800" dirty="0">
                <a:latin typeface="Calibri" panose="020F0502020204030204" pitchFamily="34" charset="0"/>
                <a:ea typeface="Times New Roman" panose="02020603050405020304" pitchFamily="18" charset="0"/>
                <a:cs typeface="Times New Roman" panose="02020603050405020304" pitchFamily="18" charset="0"/>
              </a:rPr>
              <a:t> and </a:t>
            </a:r>
            <a:r>
              <a:rPr lang="en-US" sz="2800" i="1" dirty="0">
                <a:latin typeface="Calibri" panose="020F0502020204030204" pitchFamily="34" charset="0"/>
                <a:ea typeface="Times New Roman" panose="02020603050405020304" pitchFamily="18" charset="0"/>
                <a:cs typeface="Times New Roman" panose="02020603050405020304" pitchFamily="18" charset="0"/>
              </a:rPr>
              <a:t>meaningful </a:t>
            </a:r>
            <a:r>
              <a:rPr lang="en-US" sz="2800" dirty="0">
                <a:latin typeface="Calibri" panose="020F0502020204030204" pitchFamily="34" charset="0"/>
                <a:ea typeface="Times New Roman" panose="02020603050405020304" pitchFamily="18" charset="0"/>
                <a:cs typeface="Times New Roman" panose="02020603050405020304" pitchFamily="18" charset="0"/>
              </a:rPr>
              <a:t>consultation;</a:t>
            </a:r>
          </a:p>
          <a:p>
            <a:pPr lvl="1" algn="just">
              <a:lnSpc>
                <a:spcPct val="100000"/>
              </a:lnSpc>
              <a:spcBef>
                <a:spcPts val="0"/>
              </a:spcBef>
            </a:pPr>
            <a:r>
              <a:rPr lang="en-US" sz="2800" dirty="0">
                <a:latin typeface="Calibri" panose="020F0502020204030204" pitchFamily="34" charset="0"/>
                <a:ea typeface="Times New Roman" panose="02020603050405020304" pitchFamily="18" charset="0"/>
                <a:cs typeface="Times New Roman" panose="02020603050405020304" pitchFamily="18" charset="0"/>
              </a:rPr>
              <a:t>assess the needs of LEAs’ students and teachers; and</a:t>
            </a:r>
          </a:p>
          <a:p>
            <a:pPr lvl="1" algn="just">
              <a:lnSpc>
                <a:spcPct val="100000"/>
              </a:lnSpc>
              <a:spcBef>
                <a:spcPts val="0"/>
              </a:spcBef>
            </a:pPr>
            <a:r>
              <a:rPr lang="en-US" sz="2800" dirty="0">
                <a:latin typeface="Calibri" panose="020F0502020204030204" pitchFamily="34" charset="0"/>
                <a:ea typeface="Times New Roman" panose="02020603050405020304" pitchFamily="18" charset="0"/>
                <a:cs typeface="Times New Roman" panose="02020603050405020304" pitchFamily="18" charset="0"/>
              </a:rPr>
              <a:t>determine the services to provide.</a:t>
            </a:r>
          </a:p>
        </p:txBody>
      </p:sp>
    </p:spTree>
    <p:extLst>
      <p:ext uri="{BB962C8B-B14F-4D97-AF65-F5344CB8AC3E}">
        <p14:creationId xmlns:p14="http://schemas.microsoft.com/office/powerpoint/2010/main" val="3823219750"/>
      </p:ext>
    </p:extLst>
  </p:cSld>
  <p:clrMapOvr>
    <a:masterClrMapping/>
  </p:clrMapOvr>
  <mc:AlternateContent xmlns:mc="http://schemas.openxmlformats.org/markup-compatibility/2006" xmlns:p14="http://schemas.microsoft.com/office/powerpoint/2010/main">
    <mc:Choice Requires="p14">
      <p:transition spd="slow" p14:dur="2000" advTm="103632"/>
    </mc:Choice>
    <mc:Fallback xmlns="">
      <p:transition spd="slow" advTm="103632"/>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ECFF4-71B0-444D-BABD-DBBEEB7A5EB1}"/>
              </a:ext>
            </a:extLst>
          </p:cNvPr>
          <p:cNvSpPr>
            <a:spLocks noGrp="1"/>
          </p:cNvSpPr>
          <p:nvPr>
            <p:ph type="title"/>
          </p:nvPr>
        </p:nvSpPr>
        <p:spPr/>
        <p:txBody>
          <a:bodyPr>
            <a:normAutofit/>
          </a:bodyPr>
          <a:lstStyle/>
          <a:p>
            <a:r>
              <a:rPr lang="en-US" sz="4000" dirty="0">
                <a:latin typeface="+mj-lt"/>
              </a:rPr>
              <a:t>Application Instructions</a:t>
            </a:r>
          </a:p>
        </p:txBody>
      </p:sp>
      <p:sp>
        <p:nvSpPr>
          <p:cNvPr id="3" name="Content Placeholder 2">
            <a:extLst>
              <a:ext uri="{FF2B5EF4-FFF2-40B4-BE49-F238E27FC236}">
                <a16:creationId xmlns:a16="http://schemas.microsoft.com/office/drawing/2014/main" id="{EF792C7D-356E-49F5-950C-ACCAC4F561C9}"/>
              </a:ext>
            </a:extLst>
          </p:cNvPr>
          <p:cNvSpPr>
            <a:spLocks noGrp="1"/>
          </p:cNvSpPr>
          <p:nvPr>
            <p:ph idx="1"/>
          </p:nvPr>
        </p:nvSpPr>
        <p:spPr/>
        <p:txBody>
          <a:bodyPr>
            <a:noAutofit/>
          </a:bodyPr>
          <a:lstStyle/>
          <a:p>
            <a:pPr lvl="1">
              <a:lnSpc>
                <a:spcPct val="100000"/>
              </a:lnSpc>
            </a:pPr>
            <a:r>
              <a:rPr lang="en-US" sz="2800" dirty="0">
                <a:latin typeface="+mn-lt"/>
              </a:rPr>
              <a:t>Project Abstract </a:t>
            </a:r>
          </a:p>
          <a:p>
            <a:pPr lvl="1">
              <a:lnSpc>
                <a:spcPct val="100000"/>
              </a:lnSpc>
            </a:pPr>
            <a:r>
              <a:rPr lang="en-US" sz="2800" dirty="0">
                <a:latin typeface="+mn-lt"/>
              </a:rPr>
              <a:t>Statement of Need</a:t>
            </a:r>
          </a:p>
          <a:p>
            <a:pPr lvl="1">
              <a:lnSpc>
                <a:spcPct val="100000"/>
              </a:lnSpc>
            </a:pPr>
            <a:r>
              <a:rPr lang="en-US" sz="2800" dirty="0">
                <a:latin typeface="+mn-lt"/>
              </a:rPr>
              <a:t>Project Description</a:t>
            </a:r>
          </a:p>
          <a:p>
            <a:pPr lvl="1">
              <a:lnSpc>
                <a:spcPct val="100000"/>
              </a:lnSpc>
            </a:pPr>
            <a:r>
              <a:rPr lang="en-US" sz="2800" dirty="0">
                <a:latin typeface="+mn-lt"/>
              </a:rPr>
              <a:t>Goals, Objectives and Indicators</a:t>
            </a:r>
          </a:p>
          <a:p>
            <a:pPr lvl="1">
              <a:lnSpc>
                <a:spcPct val="100000"/>
              </a:lnSpc>
            </a:pPr>
            <a:r>
              <a:rPr lang="en-US" sz="2800" dirty="0">
                <a:latin typeface="+mn-lt"/>
              </a:rPr>
              <a:t>Project Activity Plan</a:t>
            </a:r>
          </a:p>
          <a:p>
            <a:pPr lvl="1">
              <a:lnSpc>
                <a:spcPct val="100000"/>
              </a:lnSpc>
            </a:pPr>
            <a:r>
              <a:rPr lang="en-US" sz="2800" dirty="0">
                <a:latin typeface="+mn-lt"/>
              </a:rPr>
              <a:t>Organizational Commitment and Capacity</a:t>
            </a:r>
          </a:p>
          <a:p>
            <a:pPr lvl="1">
              <a:lnSpc>
                <a:spcPct val="100000"/>
              </a:lnSpc>
            </a:pPr>
            <a:r>
              <a:rPr lang="en-US" sz="2800" dirty="0">
                <a:latin typeface="+mn-lt"/>
              </a:rPr>
              <a:t>Budget</a:t>
            </a:r>
          </a:p>
        </p:txBody>
      </p:sp>
    </p:spTree>
    <p:extLst>
      <p:ext uri="{BB962C8B-B14F-4D97-AF65-F5344CB8AC3E}">
        <p14:creationId xmlns:p14="http://schemas.microsoft.com/office/powerpoint/2010/main" val="841863690"/>
      </p:ext>
    </p:extLst>
  </p:cSld>
  <p:clrMapOvr>
    <a:masterClrMapping/>
  </p:clrMapOvr>
  <mc:AlternateContent xmlns:mc="http://schemas.openxmlformats.org/markup-compatibility/2006" xmlns:p14="http://schemas.microsoft.com/office/powerpoint/2010/main">
    <mc:Choice Requires="p14">
      <p:transition spd="slow" p14:dur="2000" advTm="35756"/>
    </mc:Choice>
    <mc:Fallback xmlns="">
      <p:transition spd="slow" advTm="35756"/>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15B40-2B4C-4491-8DAC-A1E23F9660CF}"/>
              </a:ext>
            </a:extLst>
          </p:cNvPr>
          <p:cNvSpPr>
            <a:spLocks noGrp="1"/>
          </p:cNvSpPr>
          <p:nvPr>
            <p:ph type="title"/>
          </p:nvPr>
        </p:nvSpPr>
        <p:spPr/>
        <p:txBody>
          <a:bodyPr>
            <a:normAutofit/>
          </a:bodyPr>
          <a:lstStyle/>
          <a:p>
            <a:r>
              <a:rPr lang="en-US" dirty="0">
                <a:latin typeface="+mj-lt"/>
              </a:rPr>
              <a:t>Agenda</a:t>
            </a:r>
          </a:p>
        </p:txBody>
      </p:sp>
      <p:sp>
        <p:nvSpPr>
          <p:cNvPr id="3" name="Content Placeholder 2">
            <a:extLst>
              <a:ext uri="{FF2B5EF4-FFF2-40B4-BE49-F238E27FC236}">
                <a16:creationId xmlns:a16="http://schemas.microsoft.com/office/drawing/2014/main" id="{F01FF221-4C1A-4040-A743-AE9574DBBC59}"/>
              </a:ext>
            </a:extLst>
          </p:cNvPr>
          <p:cNvSpPr>
            <a:spLocks noGrp="1"/>
          </p:cNvSpPr>
          <p:nvPr>
            <p:ph idx="1"/>
          </p:nvPr>
        </p:nvSpPr>
        <p:spPr/>
        <p:txBody>
          <a:bodyPr>
            <a:normAutofit/>
          </a:bodyPr>
          <a:lstStyle/>
          <a:p>
            <a:r>
              <a:rPr lang="en-US" dirty="0">
                <a:latin typeface="+mn-lt"/>
              </a:rPr>
              <a:t>Welcome &amp; Introductions</a:t>
            </a:r>
          </a:p>
          <a:p>
            <a:r>
              <a:rPr lang="en-US" dirty="0">
                <a:latin typeface="+mn-lt"/>
              </a:rPr>
              <a:t>Reminders</a:t>
            </a:r>
          </a:p>
          <a:p>
            <a:r>
              <a:rPr lang="en-US" dirty="0">
                <a:latin typeface="+mn-lt"/>
              </a:rPr>
              <a:t>Section 1: Grant Program Information</a:t>
            </a:r>
          </a:p>
          <a:p>
            <a:r>
              <a:rPr lang="en-US" dirty="0">
                <a:latin typeface="+mn-lt"/>
              </a:rPr>
              <a:t>Section 2: Project Guidelines</a:t>
            </a:r>
          </a:p>
          <a:p>
            <a:r>
              <a:rPr lang="en-US" dirty="0">
                <a:latin typeface="+mn-lt"/>
              </a:rPr>
              <a:t>Section 3: Completing the Application</a:t>
            </a:r>
          </a:p>
          <a:p>
            <a:pPr marL="0" indent="0">
              <a:buNone/>
            </a:pPr>
            <a:endParaRPr lang="en-US" dirty="0">
              <a:latin typeface="+mn-lt"/>
            </a:endParaRPr>
          </a:p>
        </p:txBody>
      </p:sp>
    </p:spTree>
    <p:extLst>
      <p:ext uri="{BB962C8B-B14F-4D97-AF65-F5344CB8AC3E}">
        <p14:creationId xmlns:p14="http://schemas.microsoft.com/office/powerpoint/2010/main" val="3034768505"/>
      </p:ext>
    </p:extLst>
  </p:cSld>
  <p:clrMapOvr>
    <a:masterClrMapping/>
  </p:clrMapOvr>
  <mc:AlternateContent xmlns:mc="http://schemas.openxmlformats.org/markup-compatibility/2006" xmlns:p14="http://schemas.microsoft.com/office/powerpoint/2010/main">
    <mc:Choice Requires="p14">
      <p:transition spd="slow" p14:dur="2000" advTm="11570"/>
    </mc:Choice>
    <mc:Fallback xmlns="">
      <p:transition spd="slow" advTm="1157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590AB-3178-41FD-B12C-20307A28ECFB}"/>
              </a:ext>
            </a:extLst>
          </p:cNvPr>
          <p:cNvSpPr>
            <a:spLocks noGrp="1"/>
          </p:cNvSpPr>
          <p:nvPr>
            <p:ph type="title"/>
          </p:nvPr>
        </p:nvSpPr>
        <p:spPr/>
        <p:txBody>
          <a:bodyPr/>
          <a:lstStyle/>
          <a:p>
            <a:r>
              <a:rPr lang="en-US" dirty="0">
                <a:latin typeface="+mj-lt"/>
              </a:rPr>
              <a:t>Review of Applications</a:t>
            </a:r>
          </a:p>
        </p:txBody>
      </p:sp>
      <p:sp>
        <p:nvSpPr>
          <p:cNvPr id="3" name="Content Placeholder 2">
            <a:extLst>
              <a:ext uri="{FF2B5EF4-FFF2-40B4-BE49-F238E27FC236}">
                <a16:creationId xmlns:a16="http://schemas.microsoft.com/office/drawing/2014/main" id="{CEF8D7A6-AD11-410E-AFBA-BB2BCD1BA23C}"/>
              </a:ext>
            </a:extLst>
          </p:cNvPr>
          <p:cNvSpPr>
            <a:spLocks noGrp="1"/>
          </p:cNvSpPr>
          <p:nvPr>
            <p:ph idx="1"/>
          </p:nvPr>
        </p:nvSpPr>
        <p:spPr/>
        <p:txBody>
          <a:bodyPr>
            <a:normAutofit lnSpcReduction="10000"/>
          </a:bodyPr>
          <a:lstStyle/>
          <a:p>
            <a:r>
              <a:rPr lang="en-US" dirty="0">
                <a:latin typeface="+mn-lt"/>
              </a:rPr>
              <a:t>The following point values apply to the evaluation of applications:</a:t>
            </a:r>
          </a:p>
          <a:p>
            <a:endParaRPr lang="en-US" dirty="0"/>
          </a:p>
          <a:p>
            <a:endParaRPr lang="en-US" dirty="0"/>
          </a:p>
          <a:p>
            <a:endParaRPr lang="en-US" dirty="0"/>
          </a:p>
          <a:p>
            <a:endParaRPr lang="en-US" dirty="0"/>
          </a:p>
          <a:p>
            <a:endParaRPr lang="en-US" dirty="0"/>
          </a:p>
          <a:p>
            <a:r>
              <a:rPr lang="en-US" dirty="0">
                <a:latin typeface="+mn-lt"/>
              </a:rPr>
              <a:t>All applications must score 70 points or above </a:t>
            </a:r>
            <a:r>
              <a:rPr lang="en-US" b="1" dirty="0">
                <a:latin typeface="+mn-lt"/>
              </a:rPr>
              <a:t>and must meet the intent of the NGO</a:t>
            </a:r>
            <a:r>
              <a:rPr lang="en-US" dirty="0">
                <a:latin typeface="+mn-lt"/>
              </a:rPr>
              <a:t> to be considered eligible for funding.</a:t>
            </a:r>
          </a:p>
          <a:p>
            <a:endParaRPr lang="en-US" dirty="0"/>
          </a:p>
        </p:txBody>
      </p:sp>
      <p:graphicFrame>
        <p:nvGraphicFramePr>
          <p:cNvPr id="4" name="Object 3">
            <a:extLst>
              <a:ext uri="{FF2B5EF4-FFF2-40B4-BE49-F238E27FC236}">
                <a16:creationId xmlns:a16="http://schemas.microsoft.com/office/drawing/2014/main" id="{6974A020-ECE6-4A36-8E1B-F90458D9BFA1}"/>
              </a:ext>
            </a:extLst>
          </p:cNvPr>
          <p:cNvGraphicFramePr>
            <a:graphicFrameLocks noChangeAspect="1"/>
          </p:cNvGraphicFramePr>
          <p:nvPr>
            <p:extLst>
              <p:ext uri="{D42A27DB-BD31-4B8C-83A1-F6EECF244321}">
                <p14:modId xmlns:p14="http://schemas.microsoft.com/office/powerpoint/2010/main" val="1851876701"/>
              </p:ext>
            </p:extLst>
          </p:nvPr>
        </p:nvGraphicFramePr>
        <p:xfrm>
          <a:off x="1672431" y="2991644"/>
          <a:ext cx="5799137" cy="2019300"/>
        </p:xfrm>
        <a:graphic>
          <a:graphicData uri="http://schemas.openxmlformats.org/presentationml/2006/ole">
            <mc:AlternateContent xmlns:mc="http://schemas.openxmlformats.org/markup-compatibility/2006">
              <mc:Choice xmlns:v="urn:schemas-microsoft-com:vml" Requires="v">
                <p:oleObj spid="_x0000_s2098" name="Document" r:id="rId4" imgW="5798763" imgH="2018941" progId="Word.Document.12">
                  <p:embed/>
                </p:oleObj>
              </mc:Choice>
              <mc:Fallback>
                <p:oleObj name="Document" r:id="rId4" imgW="5798763" imgH="2018941" progId="Word.Document.12">
                  <p:embed/>
                  <p:pic>
                    <p:nvPicPr>
                      <p:cNvPr id="0" name=""/>
                      <p:cNvPicPr/>
                      <p:nvPr/>
                    </p:nvPicPr>
                    <p:blipFill>
                      <a:blip r:embed="rId5"/>
                      <a:stretch>
                        <a:fillRect/>
                      </a:stretch>
                    </p:blipFill>
                    <p:spPr>
                      <a:xfrm>
                        <a:off x="1672431" y="2991644"/>
                        <a:ext cx="5799137" cy="2019300"/>
                      </a:xfrm>
                      <a:prstGeom prst="rect">
                        <a:avLst/>
                      </a:prstGeom>
                    </p:spPr>
                  </p:pic>
                </p:oleObj>
              </mc:Fallback>
            </mc:AlternateContent>
          </a:graphicData>
        </a:graphic>
      </p:graphicFrame>
    </p:spTree>
    <p:extLst>
      <p:ext uri="{BB962C8B-B14F-4D97-AF65-F5344CB8AC3E}">
        <p14:creationId xmlns:p14="http://schemas.microsoft.com/office/powerpoint/2010/main" val="4234890086"/>
      </p:ext>
    </p:extLst>
  </p:cSld>
  <p:clrMapOvr>
    <a:masterClrMapping/>
  </p:clrMapOvr>
  <mc:AlternateContent xmlns:mc="http://schemas.openxmlformats.org/markup-compatibility/2006" xmlns:p14="http://schemas.microsoft.com/office/powerpoint/2010/main">
    <mc:Choice Requires="p14">
      <p:transition spd="slow" p14:dur="2000" advTm="94747"/>
    </mc:Choice>
    <mc:Fallback xmlns="">
      <p:transition spd="slow" advTm="94747"/>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ECFF4-71B0-444D-BABD-DBBEEB7A5EB1}"/>
              </a:ext>
            </a:extLst>
          </p:cNvPr>
          <p:cNvSpPr>
            <a:spLocks noGrp="1"/>
          </p:cNvSpPr>
          <p:nvPr>
            <p:ph type="title"/>
          </p:nvPr>
        </p:nvSpPr>
        <p:spPr/>
        <p:txBody>
          <a:bodyPr>
            <a:normAutofit/>
          </a:bodyPr>
          <a:lstStyle/>
          <a:p>
            <a:r>
              <a:rPr lang="en-US" sz="4000" dirty="0">
                <a:latin typeface="+mj-lt"/>
              </a:rPr>
              <a:t>Application Instructions</a:t>
            </a:r>
          </a:p>
        </p:txBody>
      </p:sp>
      <p:sp>
        <p:nvSpPr>
          <p:cNvPr id="3" name="Content Placeholder 2">
            <a:extLst>
              <a:ext uri="{FF2B5EF4-FFF2-40B4-BE49-F238E27FC236}">
                <a16:creationId xmlns:a16="http://schemas.microsoft.com/office/drawing/2014/main" id="{EF792C7D-356E-49F5-950C-ACCAC4F561C9}"/>
              </a:ext>
            </a:extLst>
          </p:cNvPr>
          <p:cNvSpPr>
            <a:spLocks noGrp="1"/>
          </p:cNvSpPr>
          <p:nvPr>
            <p:ph idx="1"/>
          </p:nvPr>
        </p:nvSpPr>
        <p:spPr>
          <a:xfrm>
            <a:off x="628650" y="1594022"/>
            <a:ext cx="7886700" cy="4582941"/>
          </a:xfrm>
        </p:spPr>
        <p:txBody>
          <a:bodyPr>
            <a:noAutofit/>
          </a:bodyPr>
          <a:lstStyle/>
          <a:p>
            <a:pPr lvl="1">
              <a:lnSpc>
                <a:spcPct val="100000"/>
              </a:lnSpc>
            </a:pPr>
            <a:r>
              <a:rPr lang="en-US" sz="2800" b="1" dirty="0">
                <a:latin typeface="+mn-lt"/>
              </a:rPr>
              <a:t>Project Abstract</a:t>
            </a:r>
            <a:r>
              <a:rPr lang="en-US" sz="2800" dirty="0">
                <a:latin typeface="+mn-lt"/>
              </a:rPr>
              <a:t> </a:t>
            </a:r>
            <a:r>
              <a:rPr lang="en-US" sz="2800" b="1" dirty="0">
                <a:latin typeface="+mn-lt"/>
              </a:rPr>
              <a:t>(250-300 words)</a:t>
            </a:r>
          </a:p>
          <a:p>
            <a:pPr lvl="2">
              <a:lnSpc>
                <a:spcPct val="100000"/>
              </a:lnSpc>
            </a:pPr>
            <a:r>
              <a:rPr lang="en-US" sz="2800" dirty="0">
                <a:latin typeface="+mn-lt"/>
              </a:rPr>
              <a:t>Summary of the proposed project’s need, purpose, and projected outcomes.</a:t>
            </a:r>
          </a:p>
          <a:p>
            <a:pPr lvl="1">
              <a:lnSpc>
                <a:spcPct val="100000"/>
              </a:lnSpc>
            </a:pPr>
            <a:endParaRPr lang="en-US" sz="2800" dirty="0">
              <a:latin typeface="+mn-lt"/>
            </a:endParaRPr>
          </a:p>
          <a:p>
            <a:pPr lvl="1">
              <a:lnSpc>
                <a:spcPct val="100000"/>
              </a:lnSpc>
            </a:pPr>
            <a:r>
              <a:rPr lang="en-US" sz="2800" b="1" dirty="0">
                <a:latin typeface="+mn-lt"/>
              </a:rPr>
              <a:t>Statement of Need (500-1000 words)</a:t>
            </a:r>
          </a:p>
          <a:p>
            <a:pPr lvl="2">
              <a:lnSpc>
                <a:spcPct val="100000"/>
              </a:lnSpc>
            </a:pPr>
            <a:r>
              <a:rPr lang="en-US" sz="2800" dirty="0">
                <a:latin typeface="+mn-lt"/>
              </a:rPr>
              <a:t>Identifies the local conditions and/or needs that justify the proposed project as articulated in the grant application.</a:t>
            </a:r>
          </a:p>
          <a:p>
            <a:pPr lvl="1">
              <a:lnSpc>
                <a:spcPct val="100000"/>
              </a:lnSpc>
            </a:pPr>
            <a:endParaRPr lang="en-US" sz="2800" dirty="0">
              <a:latin typeface="+mn-lt"/>
            </a:endParaRPr>
          </a:p>
        </p:txBody>
      </p:sp>
    </p:spTree>
    <p:extLst>
      <p:ext uri="{BB962C8B-B14F-4D97-AF65-F5344CB8AC3E}">
        <p14:creationId xmlns:p14="http://schemas.microsoft.com/office/powerpoint/2010/main" val="1992144581"/>
      </p:ext>
    </p:extLst>
  </p:cSld>
  <p:clrMapOvr>
    <a:masterClrMapping/>
  </p:clrMapOvr>
  <mc:AlternateContent xmlns:mc="http://schemas.openxmlformats.org/markup-compatibility/2006" xmlns:p14="http://schemas.microsoft.com/office/powerpoint/2010/main">
    <mc:Choice Requires="p14">
      <p:transition spd="slow" p14:dur="2000" advTm="56542"/>
    </mc:Choice>
    <mc:Fallback xmlns="">
      <p:transition spd="slow" advTm="56542"/>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ECFF4-71B0-444D-BABD-DBBEEB7A5EB1}"/>
              </a:ext>
            </a:extLst>
          </p:cNvPr>
          <p:cNvSpPr>
            <a:spLocks noGrp="1"/>
          </p:cNvSpPr>
          <p:nvPr>
            <p:ph type="title"/>
          </p:nvPr>
        </p:nvSpPr>
        <p:spPr/>
        <p:txBody>
          <a:bodyPr>
            <a:normAutofit/>
          </a:bodyPr>
          <a:lstStyle/>
          <a:p>
            <a:r>
              <a:rPr lang="en-US" sz="4000" dirty="0">
                <a:latin typeface="+mj-lt"/>
              </a:rPr>
              <a:t>Application Instructions</a:t>
            </a:r>
          </a:p>
        </p:txBody>
      </p:sp>
      <p:sp>
        <p:nvSpPr>
          <p:cNvPr id="3" name="Content Placeholder 2">
            <a:extLst>
              <a:ext uri="{FF2B5EF4-FFF2-40B4-BE49-F238E27FC236}">
                <a16:creationId xmlns:a16="http://schemas.microsoft.com/office/drawing/2014/main" id="{EF792C7D-356E-49F5-950C-ACCAC4F561C9}"/>
              </a:ext>
            </a:extLst>
          </p:cNvPr>
          <p:cNvSpPr>
            <a:spLocks noGrp="1"/>
          </p:cNvSpPr>
          <p:nvPr>
            <p:ph idx="1"/>
          </p:nvPr>
        </p:nvSpPr>
        <p:spPr/>
        <p:txBody>
          <a:bodyPr>
            <a:noAutofit/>
          </a:bodyPr>
          <a:lstStyle/>
          <a:p>
            <a:pPr lvl="1">
              <a:lnSpc>
                <a:spcPct val="100000"/>
              </a:lnSpc>
            </a:pPr>
            <a:r>
              <a:rPr lang="en-US" sz="2800" b="1" dirty="0">
                <a:latin typeface="+mn-lt"/>
              </a:rPr>
              <a:t>Project Description (20 points)</a:t>
            </a:r>
          </a:p>
          <a:p>
            <a:pPr lvl="2">
              <a:lnSpc>
                <a:spcPct val="100000"/>
              </a:lnSpc>
            </a:pPr>
            <a:r>
              <a:rPr lang="en-US" sz="2800" dirty="0">
                <a:latin typeface="+mn-lt"/>
              </a:rPr>
              <a:t>A detailed narrative describing the proposed project and how it will be implemented over the 3-year grant cycle.</a:t>
            </a:r>
          </a:p>
          <a:p>
            <a:pPr lvl="1">
              <a:lnSpc>
                <a:spcPct val="100000"/>
              </a:lnSpc>
            </a:pPr>
            <a:r>
              <a:rPr lang="en-US" sz="2800" b="1" dirty="0">
                <a:latin typeface="+mn-lt"/>
              </a:rPr>
              <a:t>SMART Goals, Objectives and Indicators (20 points)</a:t>
            </a:r>
          </a:p>
          <a:p>
            <a:pPr lvl="2">
              <a:lnSpc>
                <a:spcPct val="100000"/>
              </a:lnSpc>
            </a:pPr>
            <a:r>
              <a:rPr lang="en-US" sz="2800" dirty="0">
                <a:latin typeface="+mn-lt"/>
              </a:rPr>
              <a:t>The applicant grantee must create goals, objectives, and indicators for each year of the 3-year program to support the activities described in the Project Description.</a:t>
            </a:r>
          </a:p>
        </p:txBody>
      </p:sp>
    </p:spTree>
    <p:extLst>
      <p:ext uri="{BB962C8B-B14F-4D97-AF65-F5344CB8AC3E}">
        <p14:creationId xmlns:p14="http://schemas.microsoft.com/office/powerpoint/2010/main" val="501368825"/>
      </p:ext>
    </p:extLst>
  </p:cSld>
  <p:clrMapOvr>
    <a:masterClrMapping/>
  </p:clrMapOvr>
  <mc:AlternateContent xmlns:mc="http://schemas.openxmlformats.org/markup-compatibility/2006" xmlns:p14="http://schemas.microsoft.com/office/powerpoint/2010/main">
    <mc:Choice Requires="p14">
      <p:transition spd="slow" p14:dur="2000" advTm="140740"/>
    </mc:Choice>
    <mc:Fallback xmlns="">
      <p:transition spd="slow" advTm="14074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ECFF4-71B0-444D-BABD-DBBEEB7A5EB1}"/>
              </a:ext>
            </a:extLst>
          </p:cNvPr>
          <p:cNvSpPr>
            <a:spLocks noGrp="1"/>
          </p:cNvSpPr>
          <p:nvPr>
            <p:ph type="title"/>
          </p:nvPr>
        </p:nvSpPr>
        <p:spPr/>
        <p:txBody>
          <a:bodyPr>
            <a:normAutofit/>
          </a:bodyPr>
          <a:lstStyle/>
          <a:p>
            <a:r>
              <a:rPr lang="en-US" sz="4000" dirty="0">
                <a:latin typeface="+mj-lt"/>
              </a:rPr>
              <a:t>Application Instructions</a:t>
            </a:r>
          </a:p>
        </p:txBody>
      </p:sp>
      <p:sp>
        <p:nvSpPr>
          <p:cNvPr id="3" name="Content Placeholder 2">
            <a:extLst>
              <a:ext uri="{FF2B5EF4-FFF2-40B4-BE49-F238E27FC236}">
                <a16:creationId xmlns:a16="http://schemas.microsoft.com/office/drawing/2014/main" id="{EF792C7D-356E-49F5-950C-ACCAC4F561C9}"/>
              </a:ext>
            </a:extLst>
          </p:cNvPr>
          <p:cNvSpPr>
            <a:spLocks noGrp="1"/>
          </p:cNvSpPr>
          <p:nvPr>
            <p:ph idx="1"/>
          </p:nvPr>
        </p:nvSpPr>
        <p:spPr/>
        <p:txBody>
          <a:bodyPr>
            <a:noAutofit/>
          </a:bodyPr>
          <a:lstStyle/>
          <a:p>
            <a:pPr lvl="1">
              <a:lnSpc>
                <a:spcPct val="100000"/>
              </a:lnSpc>
            </a:pPr>
            <a:r>
              <a:rPr lang="en-US" sz="2800" b="1" dirty="0">
                <a:latin typeface="+mn-lt"/>
              </a:rPr>
              <a:t>Project Activity Plan (20 points)</a:t>
            </a:r>
          </a:p>
          <a:p>
            <a:pPr lvl="2">
              <a:lnSpc>
                <a:spcPct val="100000"/>
              </a:lnSpc>
            </a:pPr>
            <a:r>
              <a:rPr lang="en-US" sz="2800" dirty="0">
                <a:latin typeface="+mn-lt"/>
              </a:rPr>
              <a:t>Describe the proposed activities for Year 1 which will be implemented to achieve project goals and objectives, and result in the attainment of the desired projected outcomes.</a:t>
            </a:r>
          </a:p>
          <a:p>
            <a:pPr lvl="2">
              <a:lnSpc>
                <a:spcPct val="100000"/>
              </a:lnSpc>
            </a:pPr>
            <a:r>
              <a:rPr lang="en-US" sz="2800" dirty="0">
                <a:latin typeface="+mn-lt"/>
              </a:rPr>
              <a:t>The activity plan lists activities that correspond to objectives that meet the primary needs of children and youths experiencing homelessness.</a:t>
            </a:r>
          </a:p>
          <a:p>
            <a:pPr marL="914400" lvl="2" indent="0">
              <a:lnSpc>
                <a:spcPct val="100000"/>
              </a:lnSpc>
              <a:buNone/>
            </a:pPr>
            <a:endParaRPr lang="en-US" sz="2800" dirty="0">
              <a:latin typeface="+mn-lt"/>
            </a:endParaRPr>
          </a:p>
        </p:txBody>
      </p:sp>
    </p:spTree>
    <p:extLst>
      <p:ext uri="{BB962C8B-B14F-4D97-AF65-F5344CB8AC3E}">
        <p14:creationId xmlns:p14="http://schemas.microsoft.com/office/powerpoint/2010/main" val="1232987272"/>
      </p:ext>
    </p:extLst>
  </p:cSld>
  <p:clrMapOvr>
    <a:masterClrMapping/>
  </p:clrMapOvr>
  <mc:AlternateContent xmlns:mc="http://schemas.openxmlformats.org/markup-compatibility/2006" xmlns:p14="http://schemas.microsoft.com/office/powerpoint/2010/main">
    <mc:Choice Requires="p14">
      <p:transition spd="slow" p14:dur="2000" advTm="34795"/>
    </mc:Choice>
    <mc:Fallback xmlns="">
      <p:transition spd="slow" advTm="34795"/>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ECFF4-71B0-444D-BABD-DBBEEB7A5EB1}"/>
              </a:ext>
            </a:extLst>
          </p:cNvPr>
          <p:cNvSpPr>
            <a:spLocks noGrp="1"/>
          </p:cNvSpPr>
          <p:nvPr>
            <p:ph type="title"/>
          </p:nvPr>
        </p:nvSpPr>
        <p:spPr/>
        <p:txBody>
          <a:bodyPr>
            <a:normAutofit/>
          </a:bodyPr>
          <a:lstStyle/>
          <a:p>
            <a:r>
              <a:rPr lang="en-US" sz="4000" dirty="0">
                <a:latin typeface="+mj-lt"/>
              </a:rPr>
              <a:t>Application Instructions</a:t>
            </a:r>
          </a:p>
        </p:txBody>
      </p:sp>
      <p:sp>
        <p:nvSpPr>
          <p:cNvPr id="3" name="Content Placeholder 2">
            <a:extLst>
              <a:ext uri="{FF2B5EF4-FFF2-40B4-BE49-F238E27FC236}">
                <a16:creationId xmlns:a16="http://schemas.microsoft.com/office/drawing/2014/main" id="{EF792C7D-356E-49F5-950C-ACCAC4F561C9}"/>
              </a:ext>
            </a:extLst>
          </p:cNvPr>
          <p:cNvSpPr>
            <a:spLocks noGrp="1"/>
          </p:cNvSpPr>
          <p:nvPr>
            <p:ph idx="1"/>
          </p:nvPr>
        </p:nvSpPr>
        <p:spPr>
          <a:xfrm>
            <a:off x="628650" y="1504349"/>
            <a:ext cx="7886700" cy="4785239"/>
          </a:xfrm>
        </p:spPr>
        <p:txBody>
          <a:bodyPr>
            <a:noAutofit/>
          </a:bodyPr>
          <a:lstStyle/>
          <a:p>
            <a:pPr lvl="1">
              <a:lnSpc>
                <a:spcPct val="100000"/>
              </a:lnSpc>
            </a:pPr>
            <a:r>
              <a:rPr lang="en-US" b="1" dirty="0">
                <a:latin typeface="+mn-lt"/>
              </a:rPr>
              <a:t>The Project Activity Plan must correspond to each of the following objectives:</a:t>
            </a:r>
          </a:p>
          <a:p>
            <a:pPr lvl="2">
              <a:lnSpc>
                <a:spcPct val="100000"/>
              </a:lnSpc>
            </a:pPr>
            <a:r>
              <a:rPr lang="en-US" sz="2400" dirty="0">
                <a:latin typeface="+mn-lt"/>
              </a:rPr>
              <a:t>tutoring, remedial educational services and academic enrichment activities;</a:t>
            </a:r>
          </a:p>
          <a:p>
            <a:pPr lvl="2">
              <a:lnSpc>
                <a:spcPct val="100000"/>
              </a:lnSpc>
            </a:pPr>
            <a:r>
              <a:rPr lang="en-US" sz="2400" dirty="0">
                <a:latin typeface="+mn-lt"/>
              </a:rPr>
              <a:t>professional development and technical assistance;</a:t>
            </a:r>
          </a:p>
          <a:p>
            <a:pPr lvl="2">
              <a:lnSpc>
                <a:spcPct val="100000"/>
              </a:lnSpc>
            </a:pPr>
            <a:r>
              <a:rPr lang="en-US" sz="2400" dirty="0">
                <a:latin typeface="+mn-lt"/>
              </a:rPr>
              <a:t>education and training for parents of homeless children and youths;</a:t>
            </a:r>
          </a:p>
          <a:p>
            <a:pPr lvl="2">
              <a:lnSpc>
                <a:spcPct val="100000"/>
              </a:lnSpc>
            </a:pPr>
            <a:r>
              <a:rPr lang="en-US" sz="2400" dirty="0">
                <a:latin typeface="+mn-lt"/>
              </a:rPr>
              <a:t>expedited evaluations of the strengths and needs of homeless children and youths; and</a:t>
            </a:r>
          </a:p>
          <a:p>
            <a:pPr lvl="2">
              <a:lnSpc>
                <a:spcPct val="100000"/>
              </a:lnSpc>
            </a:pPr>
            <a:r>
              <a:rPr lang="en-US" sz="2400" dirty="0">
                <a:latin typeface="+mn-lt"/>
              </a:rPr>
              <a:t>a program design that ensures collaboration on support services for homeless children and youths.</a:t>
            </a:r>
          </a:p>
        </p:txBody>
      </p:sp>
    </p:spTree>
    <p:extLst>
      <p:ext uri="{BB962C8B-B14F-4D97-AF65-F5344CB8AC3E}">
        <p14:creationId xmlns:p14="http://schemas.microsoft.com/office/powerpoint/2010/main" val="1370101269"/>
      </p:ext>
    </p:extLst>
  </p:cSld>
  <p:clrMapOvr>
    <a:masterClrMapping/>
  </p:clrMapOvr>
  <mc:AlternateContent xmlns:mc="http://schemas.openxmlformats.org/markup-compatibility/2006" xmlns:p14="http://schemas.microsoft.com/office/powerpoint/2010/main">
    <mc:Choice Requires="p14">
      <p:transition spd="slow" p14:dur="2000" advTm="36639"/>
    </mc:Choice>
    <mc:Fallback xmlns="">
      <p:transition spd="slow" advTm="36639"/>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ECFF4-71B0-444D-BABD-DBBEEB7A5EB1}"/>
              </a:ext>
            </a:extLst>
          </p:cNvPr>
          <p:cNvSpPr>
            <a:spLocks noGrp="1"/>
          </p:cNvSpPr>
          <p:nvPr>
            <p:ph type="title"/>
          </p:nvPr>
        </p:nvSpPr>
        <p:spPr/>
        <p:txBody>
          <a:bodyPr>
            <a:normAutofit/>
          </a:bodyPr>
          <a:lstStyle/>
          <a:p>
            <a:r>
              <a:rPr lang="en-US" sz="4000" dirty="0">
                <a:latin typeface="+mj-lt"/>
              </a:rPr>
              <a:t>Application Instructions</a:t>
            </a:r>
          </a:p>
        </p:txBody>
      </p:sp>
      <p:sp>
        <p:nvSpPr>
          <p:cNvPr id="3" name="Content Placeholder 2">
            <a:extLst>
              <a:ext uri="{FF2B5EF4-FFF2-40B4-BE49-F238E27FC236}">
                <a16:creationId xmlns:a16="http://schemas.microsoft.com/office/drawing/2014/main" id="{EF792C7D-356E-49F5-950C-ACCAC4F561C9}"/>
              </a:ext>
            </a:extLst>
          </p:cNvPr>
          <p:cNvSpPr>
            <a:spLocks noGrp="1"/>
          </p:cNvSpPr>
          <p:nvPr>
            <p:ph idx="1"/>
          </p:nvPr>
        </p:nvSpPr>
        <p:spPr/>
        <p:txBody>
          <a:bodyPr>
            <a:noAutofit/>
          </a:bodyPr>
          <a:lstStyle/>
          <a:p>
            <a:pPr lvl="1">
              <a:lnSpc>
                <a:spcPct val="100000"/>
              </a:lnSpc>
            </a:pPr>
            <a:r>
              <a:rPr lang="en-US" b="1" dirty="0">
                <a:latin typeface="+mn-lt"/>
              </a:rPr>
              <a:t>Support services for homeless children and youths including, but not limited to:</a:t>
            </a:r>
          </a:p>
          <a:p>
            <a:pPr lvl="2">
              <a:lnSpc>
                <a:spcPct val="100000"/>
              </a:lnSpc>
            </a:pPr>
            <a:r>
              <a:rPr lang="en-US" sz="2400" dirty="0">
                <a:latin typeface="+mn-lt"/>
              </a:rPr>
              <a:t>referral for health services;</a:t>
            </a:r>
          </a:p>
          <a:p>
            <a:pPr lvl="2">
              <a:lnSpc>
                <a:spcPct val="100000"/>
              </a:lnSpc>
            </a:pPr>
            <a:r>
              <a:rPr lang="en-US" sz="2400" dirty="0">
                <a:latin typeface="+mn-lt"/>
              </a:rPr>
              <a:t>transportation;</a:t>
            </a:r>
          </a:p>
          <a:p>
            <a:pPr lvl="2">
              <a:lnSpc>
                <a:spcPct val="100000"/>
              </a:lnSpc>
            </a:pPr>
            <a:r>
              <a:rPr lang="en-US" sz="2400" dirty="0">
                <a:latin typeface="+mn-lt"/>
              </a:rPr>
              <a:t>pupil counseling services;</a:t>
            </a:r>
          </a:p>
          <a:p>
            <a:pPr lvl="2">
              <a:lnSpc>
                <a:spcPct val="100000"/>
              </a:lnSpc>
            </a:pPr>
            <a:r>
              <a:rPr lang="en-US" sz="2400" dirty="0">
                <a:latin typeface="+mn-lt"/>
              </a:rPr>
              <a:t>activities to address children’s needs due to domestic violence;</a:t>
            </a:r>
          </a:p>
          <a:p>
            <a:pPr lvl="2">
              <a:lnSpc>
                <a:spcPct val="100000"/>
              </a:lnSpc>
            </a:pPr>
            <a:r>
              <a:rPr lang="en-US" sz="2400" dirty="0">
                <a:latin typeface="+mn-lt"/>
              </a:rPr>
              <a:t>provision of school supplies; and</a:t>
            </a:r>
          </a:p>
          <a:p>
            <a:pPr lvl="2">
              <a:lnSpc>
                <a:spcPct val="100000"/>
              </a:lnSpc>
            </a:pPr>
            <a:r>
              <a:rPr lang="en-US" sz="2400" dirty="0">
                <a:latin typeface="+mn-lt"/>
              </a:rPr>
              <a:t>other extraordinary and/or emergency assistance.</a:t>
            </a:r>
          </a:p>
          <a:p>
            <a:pPr marL="914400" lvl="2" indent="0">
              <a:lnSpc>
                <a:spcPct val="100000"/>
              </a:lnSpc>
              <a:buNone/>
            </a:pPr>
            <a:endParaRPr lang="en-US" sz="2800" dirty="0">
              <a:latin typeface="+mn-lt"/>
            </a:endParaRPr>
          </a:p>
        </p:txBody>
      </p:sp>
    </p:spTree>
    <p:extLst>
      <p:ext uri="{BB962C8B-B14F-4D97-AF65-F5344CB8AC3E}">
        <p14:creationId xmlns:p14="http://schemas.microsoft.com/office/powerpoint/2010/main" val="1271289589"/>
      </p:ext>
    </p:extLst>
  </p:cSld>
  <p:clrMapOvr>
    <a:masterClrMapping/>
  </p:clrMapOvr>
  <mc:AlternateContent xmlns:mc="http://schemas.openxmlformats.org/markup-compatibility/2006" xmlns:p14="http://schemas.microsoft.com/office/powerpoint/2010/main">
    <mc:Choice Requires="p14">
      <p:transition spd="slow" p14:dur="2000" advTm="32945"/>
    </mc:Choice>
    <mc:Fallback xmlns="">
      <p:transition spd="slow" advTm="32945"/>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ECFF4-71B0-444D-BABD-DBBEEB7A5EB1}"/>
              </a:ext>
            </a:extLst>
          </p:cNvPr>
          <p:cNvSpPr>
            <a:spLocks noGrp="1"/>
          </p:cNvSpPr>
          <p:nvPr>
            <p:ph type="title"/>
          </p:nvPr>
        </p:nvSpPr>
        <p:spPr/>
        <p:txBody>
          <a:bodyPr>
            <a:normAutofit/>
          </a:bodyPr>
          <a:lstStyle/>
          <a:p>
            <a:r>
              <a:rPr lang="en-US" sz="4000" dirty="0">
                <a:latin typeface="+mj-lt"/>
              </a:rPr>
              <a:t>Application Instructions</a:t>
            </a:r>
          </a:p>
        </p:txBody>
      </p:sp>
      <p:sp>
        <p:nvSpPr>
          <p:cNvPr id="3" name="Content Placeholder 2">
            <a:extLst>
              <a:ext uri="{FF2B5EF4-FFF2-40B4-BE49-F238E27FC236}">
                <a16:creationId xmlns:a16="http://schemas.microsoft.com/office/drawing/2014/main" id="{EF792C7D-356E-49F5-950C-ACCAC4F561C9}"/>
              </a:ext>
            </a:extLst>
          </p:cNvPr>
          <p:cNvSpPr>
            <a:spLocks noGrp="1"/>
          </p:cNvSpPr>
          <p:nvPr>
            <p:ph idx="1"/>
          </p:nvPr>
        </p:nvSpPr>
        <p:spPr>
          <a:xfrm>
            <a:off x="628650" y="1544594"/>
            <a:ext cx="7886700" cy="4831491"/>
          </a:xfrm>
        </p:spPr>
        <p:txBody>
          <a:bodyPr>
            <a:noAutofit/>
          </a:bodyPr>
          <a:lstStyle/>
          <a:p>
            <a:pPr lvl="1">
              <a:lnSpc>
                <a:spcPct val="100000"/>
              </a:lnSpc>
            </a:pPr>
            <a:r>
              <a:rPr lang="en-US" sz="2200" b="1" dirty="0">
                <a:latin typeface="+mn-lt"/>
              </a:rPr>
              <a:t>Organizational Commitment and Capacity (20 points)</a:t>
            </a:r>
          </a:p>
          <a:p>
            <a:pPr lvl="2">
              <a:lnSpc>
                <a:spcPct val="100000"/>
              </a:lnSpc>
            </a:pPr>
            <a:r>
              <a:rPr lang="en-US" dirty="0">
                <a:latin typeface="+mn-lt"/>
              </a:rPr>
              <a:t>Describe the organizational support that exists in the applicant LEA and within partnerships.</a:t>
            </a:r>
          </a:p>
          <a:p>
            <a:pPr lvl="2">
              <a:lnSpc>
                <a:spcPct val="100000"/>
              </a:lnSpc>
            </a:pPr>
            <a:r>
              <a:rPr lang="en-US" dirty="0">
                <a:latin typeface="+mn-lt"/>
              </a:rPr>
              <a:t>Describe why your agency is an appropriate agency to implement the project.</a:t>
            </a:r>
          </a:p>
          <a:p>
            <a:pPr lvl="2">
              <a:lnSpc>
                <a:spcPct val="100000"/>
              </a:lnSpc>
            </a:pPr>
            <a:r>
              <a:rPr lang="en-US" dirty="0">
                <a:latin typeface="+mn-lt"/>
              </a:rPr>
              <a:t>Describe experience in implementing collaborative projects and the outcomes.</a:t>
            </a:r>
          </a:p>
          <a:p>
            <a:pPr lvl="2">
              <a:lnSpc>
                <a:spcPct val="100000"/>
              </a:lnSpc>
            </a:pPr>
            <a:r>
              <a:rPr lang="en-US" dirty="0">
                <a:latin typeface="+mn-lt"/>
              </a:rPr>
              <a:t>Describe how your agency will use previous experience to ensure successful implementation of the proposed project.</a:t>
            </a:r>
          </a:p>
          <a:p>
            <a:pPr lvl="2">
              <a:lnSpc>
                <a:spcPct val="100000"/>
              </a:lnSpc>
            </a:pPr>
            <a:r>
              <a:rPr lang="en-US" dirty="0">
                <a:latin typeface="+mn-lt"/>
              </a:rPr>
              <a:t>If you have not implemented collaborative projects, tell us why your proposed project will be successful.  </a:t>
            </a:r>
          </a:p>
          <a:p>
            <a:pPr lvl="2">
              <a:lnSpc>
                <a:spcPct val="100000"/>
              </a:lnSpc>
            </a:pPr>
            <a:r>
              <a:rPr lang="en-US" dirty="0">
                <a:latin typeface="+mn-lt"/>
              </a:rPr>
              <a:t>Describe resources that will support implementation of the project. </a:t>
            </a:r>
          </a:p>
          <a:p>
            <a:pPr lvl="1">
              <a:lnSpc>
                <a:spcPct val="100000"/>
              </a:lnSpc>
            </a:pPr>
            <a:endParaRPr lang="en-US" sz="2800" dirty="0">
              <a:latin typeface="+mn-lt"/>
            </a:endParaRPr>
          </a:p>
        </p:txBody>
      </p:sp>
    </p:spTree>
    <p:extLst>
      <p:ext uri="{BB962C8B-B14F-4D97-AF65-F5344CB8AC3E}">
        <p14:creationId xmlns:p14="http://schemas.microsoft.com/office/powerpoint/2010/main" val="2671876418"/>
      </p:ext>
    </p:extLst>
  </p:cSld>
  <p:clrMapOvr>
    <a:masterClrMapping/>
  </p:clrMapOvr>
  <mc:AlternateContent xmlns:mc="http://schemas.openxmlformats.org/markup-compatibility/2006" xmlns:p14="http://schemas.microsoft.com/office/powerpoint/2010/main">
    <mc:Choice Requires="p14">
      <p:transition spd="slow" p14:dur="2000" advTm="46000"/>
    </mc:Choice>
    <mc:Fallback xmlns="">
      <p:transition spd="slow" advTm="4600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ECFF4-71B0-444D-BABD-DBBEEB7A5EB1}"/>
              </a:ext>
            </a:extLst>
          </p:cNvPr>
          <p:cNvSpPr>
            <a:spLocks noGrp="1"/>
          </p:cNvSpPr>
          <p:nvPr>
            <p:ph type="title"/>
          </p:nvPr>
        </p:nvSpPr>
        <p:spPr/>
        <p:txBody>
          <a:bodyPr>
            <a:normAutofit/>
          </a:bodyPr>
          <a:lstStyle/>
          <a:p>
            <a:r>
              <a:rPr lang="en-US" sz="4000" dirty="0">
                <a:latin typeface="+mj-lt"/>
              </a:rPr>
              <a:t>Application Instructions</a:t>
            </a:r>
          </a:p>
        </p:txBody>
      </p:sp>
      <p:sp>
        <p:nvSpPr>
          <p:cNvPr id="3" name="Content Placeholder 2">
            <a:extLst>
              <a:ext uri="{FF2B5EF4-FFF2-40B4-BE49-F238E27FC236}">
                <a16:creationId xmlns:a16="http://schemas.microsoft.com/office/drawing/2014/main" id="{EF792C7D-356E-49F5-950C-ACCAC4F561C9}"/>
              </a:ext>
            </a:extLst>
          </p:cNvPr>
          <p:cNvSpPr>
            <a:spLocks noGrp="1"/>
          </p:cNvSpPr>
          <p:nvPr>
            <p:ph idx="1"/>
          </p:nvPr>
        </p:nvSpPr>
        <p:spPr>
          <a:xfrm>
            <a:off x="628650" y="1825625"/>
            <a:ext cx="7886700" cy="4488678"/>
          </a:xfrm>
        </p:spPr>
        <p:txBody>
          <a:bodyPr>
            <a:noAutofit/>
          </a:bodyPr>
          <a:lstStyle/>
          <a:p>
            <a:pPr lvl="1">
              <a:lnSpc>
                <a:spcPct val="100000"/>
              </a:lnSpc>
            </a:pPr>
            <a:r>
              <a:rPr lang="en-US" sz="2800" dirty="0">
                <a:latin typeface="+mn-lt"/>
              </a:rPr>
              <a:t>The NJDOE requires that each McKinney-Vento EHCY:</a:t>
            </a:r>
          </a:p>
          <a:p>
            <a:pPr lvl="2">
              <a:lnSpc>
                <a:spcPct val="100000"/>
              </a:lnSpc>
            </a:pPr>
            <a:r>
              <a:rPr lang="en-US" sz="2800" dirty="0">
                <a:latin typeface="+mn-lt"/>
              </a:rPr>
              <a:t>Identify a project director who will serve as the agency’s primary point of contact with the State Coordinator for McKinney-Vento;</a:t>
            </a:r>
          </a:p>
          <a:p>
            <a:pPr lvl="2">
              <a:lnSpc>
                <a:spcPct val="100000"/>
              </a:lnSpc>
            </a:pPr>
            <a:r>
              <a:rPr lang="en-US" sz="2800" dirty="0">
                <a:latin typeface="+mn-lt"/>
              </a:rPr>
              <a:t>Maintain a staff-to-student ratio of 1:15; and,</a:t>
            </a:r>
          </a:p>
          <a:p>
            <a:pPr lvl="2">
              <a:lnSpc>
                <a:spcPct val="100000"/>
              </a:lnSpc>
            </a:pPr>
            <a:r>
              <a:rPr lang="en-US" sz="2800" dirty="0">
                <a:latin typeface="+mn-lt"/>
              </a:rPr>
              <a:t>Utilize only certified teachers to deliver supplemental, instructional supports; for instruction in math or ELA, educators must be certified in the content area.</a:t>
            </a:r>
          </a:p>
          <a:p>
            <a:pPr marL="914400" lvl="2" indent="0">
              <a:lnSpc>
                <a:spcPct val="100000"/>
              </a:lnSpc>
              <a:buNone/>
            </a:pPr>
            <a:endParaRPr lang="en-US" sz="2800" dirty="0">
              <a:latin typeface="+mn-lt"/>
            </a:endParaRPr>
          </a:p>
        </p:txBody>
      </p:sp>
    </p:spTree>
    <p:extLst>
      <p:ext uri="{BB962C8B-B14F-4D97-AF65-F5344CB8AC3E}">
        <p14:creationId xmlns:p14="http://schemas.microsoft.com/office/powerpoint/2010/main" val="920424766"/>
      </p:ext>
    </p:extLst>
  </p:cSld>
  <p:clrMapOvr>
    <a:masterClrMapping/>
  </p:clrMapOvr>
  <mc:AlternateContent xmlns:mc="http://schemas.openxmlformats.org/markup-compatibility/2006" xmlns:p14="http://schemas.microsoft.com/office/powerpoint/2010/main">
    <mc:Choice Requires="p14">
      <p:transition spd="slow" p14:dur="2000" advTm="59050"/>
    </mc:Choice>
    <mc:Fallback xmlns="">
      <p:transition spd="slow" advTm="59050"/>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ECFF4-71B0-444D-BABD-DBBEEB7A5EB1}"/>
              </a:ext>
            </a:extLst>
          </p:cNvPr>
          <p:cNvSpPr>
            <a:spLocks noGrp="1"/>
          </p:cNvSpPr>
          <p:nvPr>
            <p:ph type="title"/>
          </p:nvPr>
        </p:nvSpPr>
        <p:spPr/>
        <p:txBody>
          <a:bodyPr>
            <a:normAutofit/>
          </a:bodyPr>
          <a:lstStyle/>
          <a:p>
            <a:r>
              <a:rPr lang="en-US" sz="4000" dirty="0">
                <a:latin typeface="+mj-lt"/>
              </a:rPr>
              <a:t>Application Instructions</a:t>
            </a:r>
          </a:p>
        </p:txBody>
      </p:sp>
      <p:sp>
        <p:nvSpPr>
          <p:cNvPr id="3" name="Content Placeholder 2">
            <a:extLst>
              <a:ext uri="{FF2B5EF4-FFF2-40B4-BE49-F238E27FC236}">
                <a16:creationId xmlns:a16="http://schemas.microsoft.com/office/drawing/2014/main" id="{EF792C7D-356E-49F5-950C-ACCAC4F561C9}"/>
              </a:ext>
            </a:extLst>
          </p:cNvPr>
          <p:cNvSpPr>
            <a:spLocks noGrp="1"/>
          </p:cNvSpPr>
          <p:nvPr>
            <p:ph idx="1"/>
          </p:nvPr>
        </p:nvSpPr>
        <p:spPr/>
        <p:txBody>
          <a:bodyPr>
            <a:noAutofit/>
          </a:bodyPr>
          <a:lstStyle/>
          <a:p>
            <a:pPr lvl="1">
              <a:lnSpc>
                <a:spcPct val="100000"/>
              </a:lnSpc>
            </a:pPr>
            <a:r>
              <a:rPr lang="en-US" sz="2800" b="1" dirty="0">
                <a:latin typeface="+mn-lt"/>
              </a:rPr>
              <a:t>Budget (10 points)</a:t>
            </a:r>
          </a:p>
          <a:p>
            <a:pPr lvl="2">
              <a:lnSpc>
                <a:spcPct val="100000"/>
              </a:lnSpc>
            </a:pPr>
            <a:r>
              <a:rPr lang="en-US" sz="2800" dirty="0">
                <a:latin typeface="+mn-lt"/>
              </a:rPr>
              <a:t>The applicant must describe the proposed use of funds including direct services to children, administrative costs, and other expenditures that support the program plan.</a:t>
            </a:r>
          </a:p>
          <a:p>
            <a:pPr lvl="3">
              <a:lnSpc>
                <a:spcPct val="100000"/>
              </a:lnSpc>
            </a:pPr>
            <a:r>
              <a:rPr lang="en-US" sz="2800" dirty="0">
                <a:latin typeface="+mn-lt"/>
              </a:rPr>
              <a:t>The lead agency’s plan for proposed grant-related expenditures.</a:t>
            </a:r>
          </a:p>
          <a:p>
            <a:pPr lvl="3">
              <a:lnSpc>
                <a:spcPct val="100000"/>
              </a:lnSpc>
            </a:pPr>
            <a:r>
              <a:rPr lang="en-US" sz="2800" dirty="0">
                <a:latin typeface="+mn-lt"/>
              </a:rPr>
              <a:t>Provides specific descriptions and clear cost basis for each budget entry. </a:t>
            </a:r>
          </a:p>
          <a:p>
            <a:pPr lvl="2">
              <a:lnSpc>
                <a:spcPct val="100000"/>
              </a:lnSpc>
            </a:pPr>
            <a:endParaRPr lang="en-US" sz="2800" dirty="0">
              <a:latin typeface="+mn-lt"/>
            </a:endParaRPr>
          </a:p>
          <a:p>
            <a:pPr marL="914400" lvl="2" indent="0">
              <a:lnSpc>
                <a:spcPct val="100000"/>
              </a:lnSpc>
              <a:buNone/>
            </a:pPr>
            <a:endParaRPr lang="en-US" sz="2800" dirty="0">
              <a:latin typeface="+mn-lt"/>
            </a:endParaRPr>
          </a:p>
        </p:txBody>
      </p:sp>
    </p:spTree>
    <p:extLst>
      <p:ext uri="{BB962C8B-B14F-4D97-AF65-F5344CB8AC3E}">
        <p14:creationId xmlns:p14="http://schemas.microsoft.com/office/powerpoint/2010/main" val="3508177566"/>
      </p:ext>
    </p:extLst>
  </p:cSld>
  <p:clrMapOvr>
    <a:masterClrMapping/>
  </p:clrMapOvr>
  <mc:AlternateContent xmlns:mc="http://schemas.openxmlformats.org/markup-compatibility/2006" xmlns:p14="http://schemas.microsoft.com/office/powerpoint/2010/main">
    <mc:Choice Requires="p14">
      <p:transition spd="slow" p14:dur="2000" advTm="24394"/>
    </mc:Choice>
    <mc:Fallback xmlns="">
      <p:transition spd="slow" advTm="24394"/>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8FF8A-AAD5-4E55-9B4E-0206942B54C0}"/>
              </a:ext>
            </a:extLst>
          </p:cNvPr>
          <p:cNvSpPr>
            <a:spLocks noGrp="1"/>
          </p:cNvSpPr>
          <p:nvPr>
            <p:ph type="title"/>
          </p:nvPr>
        </p:nvSpPr>
        <p:spPr/>
        <p:txBody>
          <a:bodyPr>
            <a:normAutofit/>
          </a:bodyPr>
          <a:lstStyle/>
          <a:p>
            <a:r>
              <a:rPr lang="en-US" sz="4000" dirty="0">
                <a:latin typeface="+mj-lt"/>
              </a:rPr>
              <a:t>Budget Design Considerations</a:t>
            </a:r>
          </a:p>
        </p:txBody>
      </p:sp>
      <p:sp>
        <p:nvSpPr>
          <p:cNvPr id="3" name="Content Placeholder 2">
            <a:extLst>
              <a:ext uri="{FF2B5EF4-FFF2-40B4-BE49-F238E27FC236}">
                <a16:creationId xmlns:a16="http://schemas.microsoft.com/office/drawing/2014/main" id="{DC3A38CB-4EE8-4E91-BD70-2FFBD363C693}"/>
              </a:ext>
            </a:extLst>
          </p:cNvPr>
          <p:cNvSpPr>
            <a:spLocks noGrp="1"/>
          </p:cNvSpPr>
          <p:nvPr>
            <p:ph idx="1"/>
          </p:nvPr>
        </p:nvSpPr>
        <p:spPr/>
        <p:txBody>
          <a:bodyPr>
            <a:normAutofit fontScale="92500"/>
          </a:bodyPr>
          <a:lstStyle/>
          <a:p>
            <a:pPr>
              <a:lnSpc>
                <a:spcPct val="100000"/>
              </a:lnSpc>
            </a:pPr>
            <a:r>
              <a:rPr lang="en-US" dirty="0">
                <a:latin typeface="+mn-lt"/>
              </a:rPr>
              <a:t>The applicant’s budget </a:t>
            </a:r>
            <a:r>
              <a:rPr lang="en-US" b="1" dirty="0">
                <a:latin typeface="+mn-lt"/>
              </a:rPr>
              <a:t>must</a:t>
            </a:r>
            <a:r>
              <a:rPr lang="en-US" dirty="0">
                <a:latin typeface="+mn-lt"/>
              </a:rPr>
              <a:t> be:</a:t>
            </a:r>
          </a:p>
          <a:p>
            <a:pPr lvl="1">
              <a:lnSpc>
                <a:spcPct val="100000"/>
              </a:lnSpc>
            </a:pPr>
            <a:r>
              <a:rPr lang="en-US" sz="2800" dirty="0">
                <a:latin typeface="+mn-lt"/>
              </a:rPr>
              <a:t>aligned with the goals and objectives;</a:t>
            </a:r>
          </a:p>
          <a:p>
            <a:pPr lvl="1">
              <a:lnSpc>
                <a:spcPct val="100000"/>
              </a:lnSpc>
            </a:pPr>
            <a:r>
              <a:rPr lang="en-US" sz="2800" dirty="0">
                <a:latin typeface="+mn-lt"/>
              </a:rPr>
              <a:t>necessary and reasonable for implementation of project;</a:t>
            </a:r>
          </a:p>
          <a:p>
            <a:pPr lvl="1">
              <a:lnSpc>
                <a:spcPct val="100000"/>
              </a:lnSpc>
            </a:pPr>
            <a:r>
              <a:rPr lang="en-US" sz="2800" dirty="0">
                <a:latin typeface="+mn-lt"/>
              </a:rPr>
              <a:t>remain within funding parameters; and, </a:t>
            </a:r>
          </a:p>
          <a:p>
            <a:pPr lvl="1">
              <a:lnSpc>
                <a:spcPct val="100000"/>
              </a:lnSpc>
            </a:pPr>
            <a:r>
              <a:rPr lang="en-US" sz="2800" dirty="0">
                <a:latin typeface="+mn-lt"/>
              </a:rPr>
              <a:t>demonstrate prudent use of resources.</a:t>
            </a:r>
          </a:p>
          <a:p>
            <a:pPr lvl="1">
              <a:lnSpc>
                <a:spcPct val="100000"/>
              </a:lnSpc>
            </a:pPr>
            <a:endParaRPr lang="en-US" sz="2800" dirty="0">
              <a:latin typeface="+mn-lt"/>
            </a:endParaRPr>
          </a:p>
          <a:p>
            <a:pPr lvl="1">
              <a:lnSpc>
                <a:spcPct val="100000"/>
              </a:lnSpc>
            </a:pPr>
            <a:r>
              <a:rPr lang="en-US" sz="2600" b="1" dirty="0">
                <a:latin typeface="+mn-lt"/>
              </a:rPr>
              <a:t>Guidance on constructing a budget may be found in the Pre-Award Manual for Discretionary Grants at: </a:t>
            </a:r>
            <a:r>
              <a:rPr lang="en-US" sz="2600" b="1" dirty="0">
                <a:latin typeface="+mn-lt"/>
                <a:hlinkClick r:id="rId3"/>
              </a:rPr>
              <a:t>www.state.nj.us/education/grants/discretionary/apps/</a:t>
            </a:r>
            <a:endParaRPr lang="en-US" sz="2600" b="1" dirty="0">
              <a:latin typeface="+mn-lt"/>
            </a:endParaRPr>
          </a:p>
        </p:txBody>
      </p:sp>
    </p:spTree>
    <p:extLst>
      <p:ext uri="{BB962C8B-B14F-4D97-AF65-F5344CB8AC3E}">
        <p14:creationId xmlns:p14="http://schemas.microsoft.com/office/powerpoint/2010/main" val="1867924573"/>
      </p:ext>
    </p:extLst>
  </p:cSld>
  <p:clrMapOvr>
    <a:masterClrMapping/>
  </p:clrMapOvr>
  <mc:AlternateContent xmlns:mc="http://schemas.openxmlformats.org/markup-compatibility/2006" xmlns:p14="http://schemas.microsoft.com/office/powerpoint/2010/main">
    <mc:Choice Requires="p14">
      <p:transition spd="slow" p14:dur="2000" advTm="53118"/>
    </mc:Choice>
    <mc:Fallback xmlns="">
      <p:transition spd="slow" advTm="53118"/>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15B40-2B4C-4491-8DAC-A1E23F9660CF}"/>
              </a:ext>
            </a:extLst>
          </p:cNvPr>
          <p:cNvSpPr>
            <a:spLocks noGrp="1"/>
          </p:cNvSpPr>
          <p:nvPr>
            <p:ph type="title"/>
          </p:nvPr>
        </p:nvSpPr>
        <p:spPr/>
        <p:txBody>
          <a:bodyPr>
            <a:normAutofit/>
          </a:bodyPr>
          <a:lstStyle/>
          <a:p>
            <a:r>
              <a:rPr lang="en-US" dirty="0">
                <a:latin typeface="+mj-lt"/>
              </a:rPr>
              <a:t>Reminders</a:t>
            </a:r>
          </a:p>
        </p:txBody>
      </p:sp>
      <p:sp>
        <p:nvSpPr>
          <p:cNvPr id="3" name="Content Placeholder 2">
            <a:extLst>
              <a:ext uri="{FF2B5EF4-FFF2-40B4-BE49-F238E27FC236}">
                <a16:creationId xmlns:a16="http://schemas.microsoft.com/office/drawing/2014/main" id="{F01FF221-4C1A-4040-A743-AE9574DBBC59}"/>
              </a:ext>
            </a:extLst>
          </p:cNvPr>
          <p:cNvSpPr>
            <a:spLocks noGrp="1"/>
          </p:cNvSpPr>
          <p:nvPr>
            <p:ph idx="1"/>
          </p:nvPr>
        </p:nvSpPr>
        <p:spPr/>
        <p:txBody>
          <a:bodyPr>
            <a:normAutofit/>
          </a:bodyPr>
          <a:lstStyle/>
          <a:p>
            <a:pPr marL="0" marR="0" lvl="0" indent="0">
              <a:lnSpc>
                <a:spcPct val="100000"/>
              </a:lnSpc>
              <a:spcBef>
                <a:spcPts val="0"/>
              </a:spcBef>
              <a:spcAft>
                <a:spcPts val="0"/>
              </a:spcAft>
              <a:buNone/>
            </a:pPr>
            <a:r>
              <a:rPr lang="en-US" dirty="0">
                <a:latin typeface="Calibri" panose="020F0502020204030204" pitchFamily="34" charset="0"/>
                <a:ea typeface="Times New Roman" panose="02020603050405020304" pitchFamily="18" charset="0"/>
              </a:rPr>
              <a:t>The presentation will be posted to the NJDOE Discretionary Grants website after today’s TA session. </a:t>
            </a:r>
            <a:endParaRPr lang="en-US"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14495643"/>
      </p:ext>
    </p:extLst>
  </p:cSld>
  <p:clrMapOvr>
    <a:masterClrMapping/>
  </p:clrMapOvr>
  <mc:AlternateContent xmlns:mc="http://schemas.openxmlformats.org/markup-compatibility/2006" xmlns:p14="http://schemas.microsoft.com/office/powerpoint/2010/main">
    <mc:Choice Requires="p14">
      <p:transition spd="slow" p14:dur="2000" advTm="14836"/>
    </mc:Choice>
    <mc:Fallback xmlns="">
      <p:transition spd="slow" advTm="14836"/>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8FF8A-AAD5-4E55-9B4E-0206942B54C0}"/>
              </a:ext>
            </a:extLst>
          </p:cNvPr>
          <p:cNvSpPr>
            <a:spLocks noGrp="1"/>
          </p:cNvSpPr>
          <p:nvPr>
            <p:ph type="title"/>
          </p:nvPr>
        </p:nvSpPr>
        <p:spPr/>
        <p:txBody>
          <a:bodyPr>
            <a:normAutofit/>
          </a:bodyPr>
          <a:lstStyle/>
          <a:p>
            <a:r>
              <a:rPr lang="en-US" sz="4000" dirty="0">
                <a:latin typeface="+mj-lt"/>
              </a:rPr>
              <a:t>Constructing the Budget</a:t>
            </a:r>
          </a:p>
        </p:txBody>
      </p:sp>
      <p:sp>
        <p:nvSpPr>
          <p:cNvPr id="3" name="Content Placeholder 2">
            <a:extLst>
              <a:ext uri="{FF2B5EF4-FFF2-40B4-BE49-F238E27FC236}">
                <a16:creationId xmlns:a16="http://schemas.microsoft.com/office/drawing/2014/main" id="{DC3A38CB-4EE8-4E91-BD70-2FFBD363C693}"/>
              </a:ext>
            </a:extLst>
          </p:cNvPr>
          <p:cNvSpPr>
            <a:spLocks noGrp="1"/>
          </p:cNvSpPr>
          <p:nvPr>
            <p:ph idx="1"/>
          </p:nvPr>
        </p:nvSpPr>
        <p:spPr/>
        <p:txBody>
          <a:bodyPr>
            <a:normAutofit/>
          </a:bodyPr>
          <a:lstStyle/>
          <a:p>
            <a:pPr>
              <a:lnSpc>
                <a:spcPct val="100000"/>
              </a:lnSpc>
            </a:pPr>
            <a:r>
              <a:rPr lang="en-US" dirty="0">
                <a:latin typeface="+mn-lt"/>
              </a:rPr>
              <a:t>McKinney-Vento subgrant funds can only be used for the purpose of "facilitating the identification, enrollment, attendance, and success in school of homeless children and youths" (§11433(a)(1)).</a:t>
            </a:r>
          </a:p>
          <a:p>
            <a:pPr>
              <a:lnSpc>
                <a:spcPct val="100000"/>
              </a:lnSpc>
            </a:pPr>
            <a:r>
              <a:rPr lang="en-US" dirty="0">
                <a:latin typeface="+mn-lt"/>
              </a:rPr>
              <a:t>The budget submitted, as part of the application, is for Year 1, Project Period.</a:t>
            </a:r>
          </a:p>
        </p:txBody>
      </p:sp>
    </p:spTree>
    <p:extLst>
      <p:ext uri="{BB962C8B-B14F-4D97-AF65-F5344CB8AC3E}">
        <p14:creationId xmlns:p14="http://schemas.microsoft.com/office/powerpoint/2010/main" val="367314321"/>
      </p:ext>
    </p:extLst>
  </p:cSld>
  <p:clrMapOvr>
    <a:masterClrMapping/>
  </p:clrMapOvr>
  <mc:AlternateContent xmlns:mc="http://schemas.openxmlformats.org/markup-compatibility/2006" xmlns:p14="http://schemas.microsoft.com/office/powerpoint/2010/main">
    <mc:Choice Requires="p14">
      <p:transition spd="slow" p14:dur="2000" advTm="73831"/>
    </mc:Choice>
    <mc:Fallback xmlns="">
      <p:transition spd="slow" advTm="73831"/>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8FF8A-AAD5-4E55-9B4E-0206942B54C0}"/>
              </a:ext>
            </a:extLst>
          </p:cNvPr>
          <p:cNvSpPr>
            <a:spLocks noGrp="1"/>
          </p:cNvSpPr>
          <p:nvPr>
            <p:ph type="title"/>
          </p:nvPr>
        </p:nvSpPr>
        <p:spPr/>
        <p:txBody>
          <a:bodyPr>
            <a:normAutofit/>
          </a:bodyPr>
          <a:lstStyle/>
          <a:p>
            <a:r>
              <a:rPr lang="en-US" sz="4000" dirty="0">
                <a:latin typeface="+mj-lt"/>
              </a:rPr>
              <a:t>Constructing the Budget</a:t>
            </a:r>
          </a:p>
        </p:txBody>
      </p:sp>
      <p:sp>
        <p:nvSpPr>
          <p:cNvPr id="3" name="Content Placeholder 2">
            <a:extLst>
              <a:ext uri="{FF2B5EF4-FFF2-40B4-BE49-F238E27FC236}">
                <a16:creationId xmlns:a16="http://schemas.microsoft.com/office/drawing/2014/main" id="{DC3A38CB-4EE8-4E91-BD70-2FFBD363C693}"/>
              </a:ext>
            </a:extLst>
          </p:cNvPr>
          <p:cNvSpPr>
            <a:spLocks noGrp="1"/>
          </p:cNvSpPr>
          <p:nvPr>
            <p:ph idx="1"/>
          </p:nvPr>
        </p:nvSpPr>
        <p:spPr/>
        <p:txBody>
          <a:bodyPr>
            <a:normAutofit fontScale="92500" lnSpcReduction="20000"/>
          </a:bodyPr>
          <a:lstStyle/>
          <a:p>
            <a:pPr>
              <a:lnSpc>
                <a:spcPct val="110000"/>
              </a:lnSpc>
            </a:pPr>
            <a:r>
              <a:rPr lang="en-US" sz="2400" b="1" dirty="0">
                <a:latin typeface="+mn-lt"/>
              </a:rPr>
              <a:t>Supplement not Supplant</a:t>
            </a:r>
          </a:p>
          <a:p>
            <a:pPr lvl="1">
              <a:lnSpc>
                <a:spcPct val="110000"/>
              </a:lnSpc>
            </a:pPr>
            <a:r>
              <a:rPr lang="en-US" dirty="0">
                <a:latin typeface="+mn-lt"/>
              </a:rPr>
              <a:t>Funds provided under this grant are subject to the federal supplement, not supplant rule.</a:t>
            </a:r>
          </a:p>
          <a:p>
            <a:pPr lvl="1">
              <a:lnSpc>
                <a:spcPct val="110000"/>
              </a:lnSpc>
            </a:pPr>
            <a:r>
              <a:rPr lang="en-US" dirty="0">
                <a:latin typeface="+mn-lt"/>
              </a:rPr>
              <a:t>Applicants must use program funds to supplement not supplant other Federal, State, and local funds to provide programs and activities under this grant program.</a:t>
            </a:r>
          </a:p>
          <a:p>
            <a:pPr lvl="1">
              <a:lnSpc>
                <a:spcPct val="110000"/>
              </a:lnSpc>
            </a:pPr>
            <a:r>
              <a:rPr lang="en-US" dirty="0">
                <a:latin typeface="+mn-lt"/>
              </a:rPr>
              <a:t>If an organization is already providing Federal, State, and/or local-funded activities/services, it may not cover any of those costs with Federal funds under this grant program.</a:t>
            </a:r>
          </a:p>
          <a:p>
            <a:pPr lvl="1">
              <a:lnSpc>
                <a:spcPct val="110000"/>
              </a:lnSpc>
            </a:pPr>
            <a:r>
              <a:rPr lang="en-US" dirty="0">
                <a:latin typeface="+mn-lt"/>
              </a:rPr>
              <a:t>Exception:  if funds for Federal, State, and/or local-funded services were reduced or terminated, and, the services otherwise, would not be provided.</a:t>
            </a:r>
          </a:p>
          <a:p>
            <a:pPr lvl="1"/>
            <a:endParaRPr lang="en-US" dirty="0">
              <a:latin typeface="+mn-lt"/>
            </a:endParaRPr>
          </a:p>
        </p:txBody>
      </p:sp>
    </p:spTree>
    <p:extLst>
      <p:ext uri="{BB962C8B-B14F-4D97-AF65-F5344CB8AC3E}">
        <p14:creationId xmlns:p14="http://schemas.microsoft.com/office/powerpoint/2010/main" val="144919255"/>
      </p:ext>
    </p:extLst>
  </p:cSld>
  <p:clrMapOvr>
    <a:masterClrMapping/>
  </p:clrMapOvr>
  <mc:AlternateContent xmlns:mc="http://schemas.openxmlformats.org/markup-compatibility/2006" xmlns:p14="http://schemas.microsoft.com/office/powerpoint/2010/main">
    <mc:Choice Requires="p14">
      <p:transition spd="slow" p14:dur="2000" advTm="64934"/>
    </mc:Choice>
    <mc:Fallback xmlns="">
      <p:transition spd="slow" advTm="64934"/>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AA337-46DD-4E1E-A3DE-3B7F695861F4}"/>
              </a:ext>
            </a:extLst>
          </p:cNvPr>
          <p:cNvSpPr>
            <a:spLocks noGrp="1"/>
          </p:cNvSpPr>
          <p:nvPr>
            <p:ph type="title" idx="4294967295"/>
          </p:nvPr>
        </p:nvSpPr>
        <p:spPr>
          <a:xfrm>
            <a:off x="628650" y="2693536"/>
            <a:ext cx="7886700" cy="1107996"/>
          </a:xfrm>
          <a:solidFill>
            <a:schemeClr val="accent1">
              <a:lumMod val="50000"/>
            </a:schemeClr>
          </a:solidFill>
        </p:spPr>
        <p:txBody>
          <a:bodyPr wrap="square" tIns="365760">
            <a:normAutofit fontScale="90000"/>
          </a:bodyPr>
          <a:lstStyle/>
          <a:p>
            <a:pPr marL="0" marR="0" algn="ctr">
              <a:spcBef>
                <a:spcPts val="0"/>
              </a:spcBef>
              <a:spcAft>
                <a:spcPts val="0"/>
              </a:spcAft>
              <a:tabLst>
                <a:tab pos="-457200" algn="l"/>
                <a:tab pos="0" algn="l"/>
                <a:tab pos="457200" algn="l"/>
                <a:tab pos="914400" algn="l"/>
                <a:tab pos="1143000" algn="l"/>
                <a:tab pos="1485900" algn="l"/>
                <a:tab pos="1828800" algn="l"/>
                <a:tab pos="2286000" algn="l"/>
                <a:tab pos="2743200" algn="l"/>
                <a:tab pos="2971800" algn="l"/>
                <a:tab pos="4114800" algn="l"/>
                <a:tab pos="4572000" algn="l"/>
                <a:tab pos="5029200" algn="l"/>
                <a:tab pos="5715000" algn="l"/>
              </a:tabLst>
            </a:pPr>
            <a:br>
              <a:rPr lang="en-US" sz="36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br>
            <a:r>
              <a:rPr lang="en-US" b="1" dirty="0">
                <a:solidFill>
                  <a:schemeClr val="bg1"/>
                </a:solidFill>
                <a:latin typeface="+mj-lt"/>
                <a:ea typeface="Times New Roman" panose="02020603050405020304" pitchFamily="18" charset="0"/>
                <a:cs typeface="Times New Roman" panose="02020603050405020304" pitchFamily="18" charset="0"/>
              </a:rPr>
              <a:t>Section 3: Completing the Application</a:t>
            </a:r>
            <a:br>
              <a:rPr lang="en-US" sz="3600" b="1" dirty="0">
                <a:solidFill>
                  <a:schemeClr val="bg1"/>
                </a:solidFill>
                <a:latin typeface="Times New Roman" panose="02020603050405020304" pitchFamily="18" charset="0"/>
                <a:ea typeface="Times New Roman" panose="02020603050405020304" pitchFamily="18" charset="0"/>
              </a:rPr>
            </a:br>
            <a:br>
              <a:rPr lang="en-US" b="1" dirty="0">
                <a:latin typeface="+mj-lt"/>
              </a:rPr>
            </a:br>
            <a:endParaRPr lang="en-US" sz="2200" b="1" i="1" dirty="0">
              <a:latin typeface="+mj-lt"/>
            </a:endParaRPr>
          </a:p>
        </p:txBody>
      </p:sp>
    </p:spTree>
    <p:extLst>
      <p:ext uri="{BB962C8B-B14F-4D97-AF65-F5344CB8AC3E}">
        <p14:creationId xmlns:p14="http://schemas.microsoft.com/office/powerpoint/2010/main" val="3675245620"/>
      </p:ext>
    </p:extLst>
  </p:cSld>
  <p:clrMapOvr>
    <a:masterClrMapping/>
  </p:clrMapOvr>
  <mc:AlternateContent xmlns:mc="http://schemas.openxmlformats.org/markup-compatibility/2006" xmlns:p14="http://schemas.microsoft.com/office/powerpoint/2010/main">
    <mc:Choice Requires="p14">
      <p:transition spd="slow" p14:dur="2000" advTm="50578"/>
    </mc:Choice>
    <mc:Fallback xmlns="">
      <p:transition spd="slow" advTm="50578"/>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38" y="346838"/>
            <a:ext cx="7886700" cy="1325563"/>
          </a:xfrm>
        </p:spPr>
        <p:txBody>
          <a:bodyPr>
            <a:normAutofit/>
          </a:bodyPr>
          <a:lstStyle/>
          <a:p>
            <a:r>
              <a:rPr lang="en-US" sz="4000" dirty="0">
                <a:latin typeface="+mj-lt"/>
              </a:rPr>
              <a:t>Application Submission</a:t>
            </a:r>
            <a:endParaRPr lang="en-US" sz="2000" i="1" dirty="0">
              <a:latin typeface="+mj-lt"/>
            </a:endParaRPr>
          </a:p>
        </p:txBody>
      </p:sp>
      <p:sp>
        <p:nvSpPr>
          <p:cNvPr id="5" name="Content Placeholder 4">
            <a:extLst>
              <a:ext uri="{FF2B5EF4-FFF2-40B4-BE49-F238E27FC236}">
                <a16:creationId xmlns:a16="http://schemas.microsoft.com/office/drawing/2014/main" id="{6B6B233F-6665-4F93-B5B4-E447DF1C74C2}"/>
              </a:ext>
            </a:extLst>
          </p:cNvPr>
          <p:cNvSpPr>
            <a:spLocks noGrp="1"/>
          </p:cNvSpPr>
          <p:nvPr>
            <p:ph idx="1"/>
          </p:nvPr>
        </p:nvSpPr>
        <p:spPr>
          <a:xfrm>
            <a:off x="628650" y="1514539"/>
            <a:ext cx="7886700" cy="4735431"/>
          </a:xfrm>
        </p:spPr>
        <p:txBody>
          <a:bodyPr>
            <a:noAutofit/>
          </a:bodyPr>
          <a:lstStyle/>
          <a:p>
            <a:r>
              <a:rPr lang="en-US" dirty="0">
                <a:latin typeface="+mn-lt"/>
              </a:rPr>
              <a:t>Submit the application and ALL required documentation via the EWEG system by </a:t>
            </a:r>
            <a:r>
              <a:rPr lang="en-US" b="1" u="sng" dirty="0">
                <a:latin typeface="+mn-lt"/>
              </a:rPr>
              <a:t>December 30, 2020, 4:00 pm, no exceptions</a:t>
            </a:r>
            <a:r>
              <a:rPr lang="en-US" dirty="0">
                <a:latin typeface="+mn-lt"/>
              </a:rPr>
              <a:t>.</a:t>
            </a:r>
          </a:p>
          <a:p>
            <a:r>
              <a:rPr lang="en-US" dirty="0">
                <a:latin typeface="+mn-lt"/>
              </a:rPr>
              <a:t>EWEG is available through the NJDOE Homeroom page, which can be accessed at:</a:t>
            </a:r>
          </a:p>
          <a:p>
            <a:pPr marL="0" indent="0">
              <a:buNone/>
            </a:pPr>
            <a:r>
              <a:rPr lang="en-US" dirty="0">
                <a:latin typeface="+mn-lt"/>
              </a:rPr>
              <a:t>   </a:t>
            </a:r>
            <a:r>
              <a:rPr lang="en-US" dirty="0">
                <a:latin typeface="+mn-lt"/>
                <a:hlinkClick r:id="rId3"/>
              </a:rPr>
              <a:t>http://homeroom.state.nj.us</a:t>
            </a:r>
            <a:r>
              <a:rPr lang="en-US" dirty="0">
                <a:latin typeface="+mn-lt"/>
              </a:rPr>
              <a:t> </a:t>
            </a:r>
          </a:p>
          <a:p>
            <a:r>
              <a:rPr lang="en-US" dirty="0">
                <a:latin typeface="+mn-lt"/>
              </a:rPr>
              <a:t>Potential applicants that do not already have access to the EWEG system should e-mail the EWEG Help Desk at </a:t>
            </a:r>
            <a:r>
              <a:rPr lang="en-US" dirty="0">
                <a:latin typeface="+mn-lt"/>
                <a:hlinkClick r:id="rId4"/>
              </a:rPr>
              <a:t>eweghelp@doe.nj.gov</a:t>
            </a:r>
            <a:r>
              <a:rPr lang="en-US" dirty="0">
                <a:latin typeface="+mn-lt"/>
              </a:rPr>
              <a:t> .</a:t>
            </a:r>
          </a:p>
          <a:p>
            <a:pPr lvl="1"/>
            <a:r>
              <a:rPr lang="en-US" sz="2200" b="1" dirty="0">
                <a:latin typeface="+mn-lt"/>
              </a:rPr>
              <a:t>Please note that this process could take up to 3 weeks.</a:t>
            </a:r>
          </a:p>
        </p:txBody>
      </p:sp>
    </p:spTree>
    <p:extLst>
      <p:ext uri="{BB962C8B-B14F-4D97-AF65-F5344CB8AC3E}">
        <p14:creationId xmlns:p14="http://schemas.microsoft.com/office/powerpoint/2010/main" val="991984348"/>
      </p:ext>
    </p:extLst>
  </p:cSld>
  <p:clrMapOvr>
    <a:masterClrMapping/>
  </p:clrMapOvr>
  <mc:AlternateContent xmlns:mc="http://schemas.openxmlformats.org/markup-compatibility/2006" xmlns:p14="http://schemas.microsoft.com/office/powerpoint/2010/main">
    <mc:Choice Requires="p14">
      <p:transition spd="slow" p14:dur="2000" advTm="51768"/>
    </mc:Choice>
    <mc:Fallback xmlns="">
      <p:transition spd="slow" advTm="51768"/>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ECFF4-71B0-444D-BABD-DBBEEB7A5EB1}"/>
              </a:ext>
            </a:extLst>
          </p:cNvPr>
          <p:cNvSpPr>
            <a:spLocks noGrp="1"/>
          </p:cNvSpPr>
          <p:nvPr>
            <p:ph type="title"/>
          </p:nvPr>
        </p:nvSpPr>
        <p:spPr>
          <a:xfrm>
            <a:off x="449541" y="355699"/>
            <a:ext cx="7886700" cy="1325563"/>
          </a:xfrm>
        </p:spPr>
        <p:txBody>
          <a:bodyPr>
            <a:normAutofit/>
          </a:bodyPr>
          <a:lstStyle/>
          <a:p>
            <a:r>
              <a:rPr lang="en-US" sz="4000" dirty="0">
                <a:latin typeface="+mj-lt"/>
              </a:rPr>
              <a:t>EWEG – Completing the Application</a:t>
            </a:r>
          </a:p>
        </p:txBody>
      </p:sp>
      <p:sp>
        <p:nvSpPr>
          <p:cNvPr id="3" name="Content Placeholder 2">
            <a:extLst>
              <a:ext uri="{FF2B5EF4-FFF2-40B4-BE49-F238E27FC236}">
                <a16:creationId xmlns:a16="http://schemas.microsoft.com/office/drawing/2014/main" id="{EF792C7D-356E-49F5-950C-ACCAC4F561C9}"/>
              </a:ext>
            </a:extLst>
          </p:cNvPr>
          <p:cNvSpPr>
            <a:spLocks noGrp="1"/>
          </p:cNvSpPr>
          <p:nvPr>
            <p:ph idx="1"/>
          </p:nvPr>
        </p:nvSpPr>
        <p:spPr/>
        <p:txBody>
          <a:bodyPr>
            <a:normAutofit lnSpcReduction="10000"/>
          </a:bodyPr>
          <a:lstStyle/>
          <a:p>
            <a:pPr>
              <a:lnSpc>
                <a:spcPct val="100000"/>
              </a:lnSpc>
            </a:pPr>
            <a:r>
              <a:rPr lang="en-US" dirty="0">
                <a:latin typeface="+mn-lt"/>
              </a:rPr>
              <a:t>Minimum requirements submitted via the EWEG system:</a:t>
            </a:r>
          </a:p>
          <a:p>
            <a:pPr lvl="1">
              <a:lnSpc>
                <a:spcPct val="100000"/>
              </a:lnSpc>
            </a:pPr>
            <a:r>
              <a:rPr lang="en-US" sz="2800" b="1" dirty="0">
                <a:latin typeface="+mn-lt"/>
              </a:rPr>
              <a:t>Project Abstract </a:t>
            </a:r>
            <a:r>
              <a:rPr lang="en-US" sz="2800" dirty="0">
                <a:latin typeface="+mn-lt"/>
              </a:rPr>
              <a:t>(250-300 words)</a:t>
            </a:r>
          </a:p>
          <a:p>
            <a:pPr lvl="1">
              <a:lnSpc>
                <a:spcPct val="100000"/>
              </a:lnSpc>
            </a:pPr>
            <a:r>
              <a:rPr lang="en-US" sz="2800" b="1" dirty="0">
                <a:latin typeface="+mn-lt"/>
              </a:rPr>
              <a:t>Statement of Need </a:t>
            </a:r>
            <a:r>
              <a:rPr lang="en-US" sz="2800" dirty="0">
                <a:latin typeface="+mn-lt"/>
              </a:rPr>
              <a:t>(500-1000 words)</a:t>
            </a:r>
          </a:p>
          <a:p>
            <a:pPr lvl="1">
              <a:lnSpc>
                <a:spcPct val="100000"/>
              </a:lnSpc>
            </a:pPr>
            <a:r>
              <a:rPr lang="en-US" sz="2800" b="1" dirty="0">
                <a:latin typeface="+mn-lt"/>
              </a:rPr>
              <a:t>Project Description</a:t>
            </a:r>
          </a:p>
          <a:p>
            <a:pPr lvl="1">
              <a:lnSpc>
                <a:spcPct val="100000"/>
              </a:lnSpc>
            </a:pPr>
            <a:r>
              <a:rPr lang="en-US" sz="2800" b="1" dirty="0">
                <a:latin typeface="+mn-lt"/>
              </a:rPr>
              <a:t>Goals, Objectives and Indicators</a:t>
            </a:r>
          </a:p>
          <a:p>
            <a:pPr lvl="1">
              <a:lnSpc>
                <a:spcPct val="100000"/>
              </a:lnSpc>
            </a:pPr>
            <a:r>
              <a:rPr lang="en-US" sz="2800" b="1" dirty="0">
                <a:latin typeface="+mn-lt"/>
              </a:rPr>
              <a:t>Project Activity Plan</a:t>
            </a:r>
          </a:p>
          <a:p>
            <a:pPr lvl="1">
              <a:lnSpc>
                <a:spcPct val="100000"/>
              </a:lnSpc>
            </a:pPr>
            <a:r>
              <a:rPr lang="en-US" sz="2800" b="1" dirty="0">
                <a:latin typeface="+mn-lt"/>
              </a:rPr>
              <a:t>Organizational Commitment and Capacity</a:t>
            </a:r>
          </a:p>
          <a:p>
            <a:pPr lvl="1">
              <a:lnSpc>
                <a:spcPct val="100000"/>
              </a:lnSpc>
            </a:pPr>
            <a:r>
              <a:rPr lang="en-US" sz="2800" b="1" dirty="0">
                <a:latin typeface="+mn-lt"/>
              </a:rPr>
              <a:t>Budget</a:t>
            </a:r>
          </a:p>
        </p:txBody>
      </p:sp>
    </p:spTree>
    <p:extLst>
      <p:ext uri="{BB962C8B-B14F-4D97-AF65-F5344CB8AC3E}">
        <p14:creationId xmlns:p14="http://schemas.microsoft.com/office/powerpoint/2010/main" val="1185954035"/>
      </p:ext>
    </p:extLst>
  </p:cSld>
  <p:clrMapOvr>
    <a:masterClrMapping/>
  </p:clrMapOvr>
  <mc:AlternateContent xmlns:mc="http://schemas.openxmlformats.org/markup-compatibility/2006" xmlns:p14="http://schemas.microsoft.com/office/powerpoint/2010/main">
    <mc:Choice Requires="p14">
      <p:transition spd="slow" p14:dur="2000" advTm="24957"/>
    </mc:Choice>
    <mc:Fallback xmlns="">
      <p:transition spd="slow" advTm="24957"/>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ECFF4-71B0-444D-BABD-DBBEEB7A5EB1}"/>
              </a:ext>
            </a:extLst>
          </p:cNvPr>
          <p:cNvSpPr>
            <a:spLocks noGrp="1"/>
          </p:cNvSpPr>
          <p:nvPr>
            <p:ph type="title"/>
          </p:nvPr>
        </p:nvSpPr>
        <p:spPr>
          <a:xfrm>
            <a:off x="449541" y="500062"/>
            <a:ext cx="7886700" cy="1325563"/>
          </a:xfrm>
        </p:spPr>
        <p:txBody>
          <a:bodyPr>
            <a:normAutofit/>
          </a:bodyPr>
          <a:lstStyle/>
          <a:p>
            <a:r>
              <a:rPr lang="en-US" sz="4000" dirty="0">
                <a:latin typeface="+mj-lt"/>
              </a:rPr>
              <a:t>EWEG – Completing the Application</a:t>
            </a:r>
          </a:p>
        </p:txBody>
      </p:sp>
      <p:sp>
        <p:nvSpPr>
          <p:cNvPr id="3" name="Content Placeholder 2">
            <a:extLst>
              <a:ext uri="{FF2B5EF4-FFF2-40B4-BE49-F238E27FC236}">
                <a16:creationId xmlns:a16="http://schemas.microsoft.com/office/drawing/2014/main" id="{EF792C7D-356E-49F5-950C-ACCAC4F561C9}"/>
              </a:ext>
            </a:extLst>
          </p:cNvPr>
          <p:cNvSpPr>
            <a:spLocks noGrp="1"/>
          </p:cNvSpPr>
          <p:nvPr>
            <p:ph idx="1"/>
          </p:nvPr>
        </p:nvSpPr>
        <p:spPr/>
        <p:txBody>
          <a:bodyPr>
            <a:normAutofit/>
          </a:bodyPr>
          <a:lstStyle/>
          <a:p>
            <a:pPr>
              <a:lnSpc>
                <a:spcPct val="100000"/>
              </a:lnSpc>
            </a:pPr>
            <a:r>
              <a:rPr lang="en-US" sz="2400" dirty="0">
                <a:latin typeface="+mn-lt"/>
              </a:rPr>
              <a:t>After the Chief Administrator and lead grant agency review, complete and sign, the signed forms must be uploaded to the EWEG system:</a:t>
            </a:r>
          </a:p>
          <a:p>
            <a:pPr lvl="1">
              <a:lnSpc>
                <a:spcPct val="100000"/>
              </a:lnSpc>
            </a:pPr>
            <a:r>
              <a:rPr lang="en-US" b="1" dirty="0">
                <a:latin typeface="+mn-lt"/>
              </a:rPr>
              <a:t>Statement of Assurances </a:t>
            </a:r>
            <a:r>
              <a:rPr lang="en-US" dirty="0">
                <a:latin typeface="+mn-lt"/>
              </a:rPr>
              <a:t>(Appendix 1)</a:t>
            </a:r>
          </a:p>
          <a:p>
            <a:pPr lvl="1">
              <a:lnSpc>
                <a:spcPct val="100000"/>
              </a:lnSpc>
            </a:pPr>
            <a:r>
              <a:rPr lang="en-US" b="1" dirty="0">
                <a:latin typeface="+mn-lt"/>
              </a:rPr>
              <a:t>Documentation of Eligibility </a:t>
            </a:r>
            <a:r>
              <a:rPr lang="en-US" dirty="0">
                <a:latin typeface="+mn-lt"/>
              </a:rPr>
              <a:t>(Appendix 2)</a:t>
            </a:r>
          </a:p>
          <a:p>
            <a:pPr lvl="1">
              <a:lnSpc>
                <a:spcPct val="100000"/>
              </a:lnSpc>
            </a:pPr>
            <a:r>
              <a:rPr lang="en-US" b="1" dirty="0">
                <a:latin typeface="+mn-lt"/>
              </a:rPr>
              <a:t>Documentation of Primary Partnership </a:t>
            </a:r>
            <a:r>
              <a:rPr lang="en-US" dirty="0">
                <a:latin typeface="+mn-lt"/>
              </a:rPr>
              <a:t>(Appendix 3)</a:t>
            </a:r>
          </a:p>
          <a:p>
            <a:pPr lvl="1">
              <a:lnSpc>
                <a:spcPct val="100000"/>
              </a:lnSpc>
            </a:pPr>
            <a:r>
              <a:rPr lang="en-US" b="1" dirty="0">
                <a:latin typeface="+mn-lt"/>
              </a:rPr>
              <a:t>Applicant LEA General Intent to Collaborate Forms </a:t>
            </a:r>
            <a:r>
              <a:rPr lang="en-US" dirty="0">
                <a:latin typeface="+mn-lt"/>
              </a:rPr>
              <a:t>(Appendix 4)</a:t>
            </a:r>
          </a:p>
          <a:p>
            <a:pPr lvl="1">
              <a:lnSpc>
                <a:spcPct val="100000"/>
              </a:lnSpc>
            </a:pPr>
            <a:r>
              <a:rPr lang="en-US" b="1" dirty="0">
                <a:latin typeface="+mn-lt"/>
              </a:rPr>
              <a:t>Non-LEA Documentation of Applicant LEA Collaboration Forms </a:t>
            </a:r>
            <a:r>
              <a:rPr lang="en-US" dirty="0">
                <a:latin typeface="+mn-lt"/>
              </a:rPr>
              <a:t>(Appendix 5)</a:t>
            </a:r>
            <a:endParaRPr lang="en-US" sz="2400" dirty="0">
              <a:latin typeface="+mn-lt"/>
            </a:endParaRPr>
          </a:p>
          <a:p>
            <a:pPr lvl="1">
              <a:lnSpc>
                <a:spcPct val="100000"/>
              </a:lnSpc>
            </a:pPr>
            <a:endParaRPr lang="en-US" dirty="0">
              <a:latin typeface="+mn-lt"/>
            </a:endParaRPr>
          </a:p>
        </p:txBody>
      </p:sp>
    </p:spTree>
    <p:extLst>
      <p:ext uri="{BB962C8B-B14F-4D97-AF65-F5344CB8AC3E}">
        <p14:creationId xmlns:p14="http://schemas.microsoft.com/office/powerpoint/2010/main" val="419509222"/>
      </p:ext>
    </p:extLst>
  </p:cSld>
  <p:clrMapOvr>
    <a:masterClrMapping/>
  </p:clrMapOvr>
  <mc:AlternateContent xmlns:mc="http://schemas.openxmlformats.org/markup-compatibility/2006" xmlns:p14="http://schemas.microsoft.com/office/powerpoint/2010/main">
    <mc:Choice Requires="p14">
      <p:transition spd="slow" p14:dur="2000" advTm="43422"/>
    </mc:Choice>
    <mc:Fallback xmlns="">
      <p:transition spd="slow" advTm="43422"/>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117AD-4178-424B-8C4B-86169387CAEB}"/>
              </a:ext>
            </a:extLst>
          </p:cNvPr>
          <p:cNvSpPr>
            <a:spLocks noGrp="1"/>
          </p:cNvSpPr>
          <p:nvPr>
            <p:ph type="title"/>
          </p:nvPr>
        </p:nvSpPr>
        <p:spPr>
          <a:xfrm>
            <a:off x="284266" y="400752"/>
            <a:ext cx="7886700" cy="1325563"/>
          </a:xfrm>
        </p:spPr>
        <p:txBody>
          <a:bodyPr>
            <a:normAutofit/>
          </a:bodyPr>
          <a:lstStyle/>
          <a:p>
            <a:r>
              <a:rPr lang="en-US" sz="4000" dirty="0">
                <a:latin typeface="+mj-lt"/>
              </a:rPr>
              <a:t>EWEG – Completing the Application</a:t>
            </a:r>
          </a:p>
        </p:txBody>
      </p:sp>
      <p:sp>
        <p:nvSpPr>
          <p:cNvPr id="3" name="Content Placeholder 2">
            <a:extLst>
              <a:ext uri="{FF2B5EF4-FFF2-40B4-BE49-F238E27FC236}">
                <a16:creationId xmlns:a16="http://schemas.microsoft.com/office/drawing/2014/main" id="{D04E7B95-0052-4568-94D1-05A807A94B3D}"/>
              </a:ext>
            </a:extLst>
          </p:cNvPr>
          <p:cNvSpPr>
            <a:spLocks noGrp="1"/>
          </p:cNvSpPr>
          <p:nvPr>
            <p:ph idx="1"/>
          </p:nvPr>
        </p:nvSpPr>
        <p:spPr/>
        <p:txBody>
          <a:bodyPr>
            <a:normAutofit/>
          </a:bodyPr>
          <a:lstStyle/>
          <a:p>
            <a:pPr>
              <a:lnSpc>
                <a:spcPct val="100000"/>
              </a:lnSpc>
            </a:pPr>
            <a:r>
              <a:rPr lang="en-US" dirty="0">
                <a:latin typeface="+mn-lt"/>
              </a:rPr>
              <a:t>Federal Compliance Requirements</a:t>
            </a:r>
          </a:p>
          <a:p>
            <a:pPr lvl="1">
              <a:lnSpc>
                <a:spcPct val="100000"/>
              </a:lnSpc>
            </a:pPr>
            <a:r>
              <a:rPr lang="en-US" sz="2800" dirty="0">
                <a:latin typeface="+mn-lt"/>
              </a:rPr>
              <a:t>Applicants are required to submit to the EWEG system their DUNS number and expiration date of their SAM registration. </a:t>
            </a:r>
          </a:p>
          <a:p>
            <a:pPr lvl="1">
              <a:lnSpc>
                <a:spcPct val="100000"/>
              </a:lnSpc>
            </a:pPr>
            <a:r>
              <a:rPr lang="en-US" sz="2800" dirty="0">
                <a:latin typeface="+mn-lt"/>
              </a:rPr>
              <a:t>Applicants must certify that their registration will remain active for the entire grant period.</a:t>
            </a:r>
          </a:p>
          <a:p>
            <a:pPr lvl="1">
              <a:lnSpc>
                <a:spcPct val="100000"/>
              </a:lnSpc>
            </a:pPr>
            <a:r>
              <a:rPr lang="en-US" sz="2800" dirty="0">
                <a:latin typeface="+mn-lt"/>
              </a:rPr>
              <a:t>FFATA Executive compensation disclosure criteria</a:t>
            </a:r>
          </a:p>
          <a:p>
            <a:endParaRPr lang="en-US" dirty="0"/>
          </a:p>
        </p:txBody>
      </p:sp>
    </p:spTree>
    <p:extLst>
      <p:ext uri="{BB962C8B-B14F-4D97-AF65-F5344CB8AC3E}">
        <p14:creationId xmlns:p14="http://schemas.microsoft.com/office/powerpoint/2010/main" val="3519147009"/>
      </p:ext>
    </p:extLst>
  </p:cSld>
  <p:clrMapOvr>
    <a:masterClrMapping/>
  </p:clrMapOvr>
  <mc:AlternateContent xmlns:mc="http://schemas.openxmlformats.org/markup-compatibility/2006" xmlns:p14="http://schemas.microsoft.com/office/powerpoint/2010/main">
    <mc:Choice Requires="p14">
      <p:transition spd="slow" p14:dur="2000" advTm="34091"/>
    </mc:Choice>
    <mc:Fallback xmlns="">
      <p:transition spd="slow" advTm="34091"/>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8FF8A-AAD5-4E55-9B4E-0206942B54C0}"/>
              </a:ext>
            </a:extLst>
          </p:cNvPr>
          <p:cNvSpPr>
            <a:spLocks noGrp="1"/>
          </p:cNvSpPr>
          <p:nvPr>
            <p:ph type="title"/>
          </p:nvPr>
        </p:nvSpPr>
        <p:spPr>
          <a:xfrm>
            <a:off x="474271" y="500062"/>
            <a:ext cx="7886700" cy="1325563"/>
          </a:xfrm>
        </p:spPr>
        <p:txBody>
          <a:bodyPr>
            <a:normAutofit/>
          </a:bodyPr>
          <a:lstStyle/>
          <a:p>
            <a:r>
              <a:rPr lang="en-US" sz="4000" dirty="0">
                <a:latin typeface="+mj-lt"/>
              </a:rPr>
              <a:t>EWEG – Completing the Application</a:t>
            </a:r>
          </a:p>
        </p:txBody>
      </p:sp>
      <p:sp>
        <p:nvSpPr>
          <p:cNvPr id="3" name="Content Placeholder 2">
            <a:extLst>
              <a:ext uri="{FF2B5EF4-FFF2-40B4-BE49-F238E27FC236}">
                <a16:creationId xmlns:a16="http://schemas.microsoft.com/office/drawing/2014/main" id="{DC3A38CB-4EE8-4E91-BD70-2FFBD363C693}"/>
              </a:ext>
            </a:extLst>
          </p:cNvPr>
          <p:cNvSpPr>
            <a:spLocks noGrp="1"/>
          </p:cNvSpPr>
          <p:nvPr>
            <p:ph idx="1"/>
          </p:nvPr>
        </p:nvSpPr>
        <p:spPr/>
        <p:txBody>
          <a:bodyPr>
            <a:normAutofit/>
          </a:bodyPr>
          <a:lstStyle/>
          <a:p>
            <a:pPr>
              <a:lnSpc>
                <a:spcPct val="100000"/>
              </a:lnSpc>
            </a:pPr>
            <a:r>
              <a:rPr lang="en-US" dirty="0">
                <a:latin typeface="+mn-lt"/>
              </a:rPr>
              <a:t>Salaries and Benefits – </a:t>
            </a:r>
          </a:p>
          <a:p>
            <a:pPr lvl="1">
              <a:lnSpc>
                <a:spcPct val="100000"/>
              </a:lnSpc>
            </a:pPr>
            <a:r>
              <a:rPr lang="en-US" sz="2800" dirty="0">
                <a:latin typeface="+mn-lt"/>
              </a:rPr>
              <a:t>In EWEG there are separate tabs for instructional and non-instructional salaries AND benefits.</a:t>
            </a:r>
          </a:p>
          <a:p>
            <a:pPr lvl="1">
              <a:lnSpc>
                <a:spcPct val="100000"/>
              </a:lnSpc>
            </a:pPr>
            <a:r>
              <a:rPr lang="en-US" sz="2800" dirty="0">
                <a:latin typeface="+mn-lt"/>
              </a:rPr>
              <a:t>If the same person performs both instructional (100-100) &amp; non-instructional (200-100) duties, be sure to show two cost bases for that staff person. </a:t>
            </a:r>
          </a:p>
          <a:p>
            <a:pPr lvl="1"/>
            <a:endParaRPr lang="en-US" dirty="0">
              <a:latin typeface="+mn-lt"/>
            </a:endParaRPr>
          </a:p>
        </p:txBody>
      </p:sp>
    </p:spTree>
    <p:extLst>
      <p:ext uri="{BB962C8B-B14F-4D97-AF65-F5344CB8AC3E}">
        <p14:creationId xmlns:p14="http://schemas.microsoft.com/office/powerpoint/2010/main" val="332517536"/>
      </p:ext>
    </p:extLst>
  </p:cSld>
  <p:clrMapOvr>
    <a:masterClrMapping/>
  </p:clrMapOvr>
  <mc:AlternateContent xmlns:mc="http://schemas.openxmlformats.org/markup-compatibility/2006" xmlns:p14="http://schemas.microsoft.com/office/powerpoint/2010/main">
    <mc:Choice Requires="p14">
      <p:transition spd="slow" p14:dur="2000" advTm="26942"/>
    </mc:Choice>
    <mc:Fallback xmlns="">
      <p:transition spd="slow" advTm="26942"/>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8FF8A-AAD5-4E55-9B4E-0206942B54C0}"/>
              </a:ext>
            </a:extLst>
          </p:cNvPr>
          <p:cNvSpPr>
            <a:spLocks noGrp="1"/>
          </p:cNvSpPr>
          <p:nvPr>
            <p:ph type="title"/>
          </p:nvPr>
        </p:nvSpPr>
        <p:spPr>
          <a:xfrm>
            <a:off x="474271" y="590757"/>
            <a:ext cx="7886700" cy="1325563"/>
          </a:xfrm>
        </p:spPr>
        <p:txBody>
          <a:bodyPr>
            <a:normAutofit/>
          </a:bodyPr>
          <a:lstStyle/>
          <a:p>
            <a:r>
              <a:rPr lang="en-US" sz="4000" dirty="0">
                <a:latin typeface="+mj-lt"/>
              </a:rPr>
              <a:t>EWEG – Completing the Application</a:t>
            </a:r>
          </a:p>
        </p:txBody>
      </p:sp>
      <p:sp>
        <p:nvSpPr>
          <p:cNvPr id="3" name="Content Placeholder 2">
            <a:extLst>
              <a:ext uri="{FF2B5EF4-FFF2-40B4-BE49-F238E27FC236}">
                <a16:creationId xmlns:a16="http://schemas.microsoft.com/office/drawing/2014/main" id="{DC3A38CB-4EE8-4E91-BD70-2FFBD363C693}"/>
              </a:ext>
            </a:extLst>
          </p:cNvPr>
          <p:cNvSpPr>
            <a:spLocks noGrp="1"/>
          </p:cNvSpPr>
          <p:nvPr>
            <p:ph idx="1"/>
          </p:nvPr>
        </p:nvSpPr>
        <p:spPr/>
        <p:txBody>
          <a:bodyPr>
            <a:normAutofit lnSpcReduction="10000"/>
          </a:bodyPr>
          <a:lstStyle/>
          <a:p>
            <a:pPr>
              <a:lnSpc>
                <a:spcPct val="110000"/>
              </a:lnSpc>
            </a:pPr>
            <a:r>
              <a:rPr lang="en-US" dirty="0">
                <a:latin typeface="+mn-lt"/>
              </a:rPr>
              <a:t>Supplies – </a:t>
            </a:r>
          </a:p>
          <a:p>
            <a:pPr lvl="1">
              <a:lnSpc>
                <a:spcPct val="110000"/>
              </a:lnSpc>
            </a:pPr>
            <a:r>
              <a:rPr lang="en-US" dirty="0">
                <a:latin typeface="+mn-lt"/>
              </a:rPr>
              <a:t>Use separate tabs for instructional supplies and materials, and, non-instructional supplies and materials.</a:t>
            </a:r>
          </a:p>
          <a:p>
            <a:pPr lvl="1">
              <a:lnSpc>
                <a:spcPct val="110000"/>
              </a:lnSpc>
            </a:pPr>
            <a:r>
              <a:rPr lang="en-US" dirty="0">
                <a:latin typeface="+mn-lt"/>
              </a:rPr>
              <a:t>Describe the supply to be purchased, the cost per unit, and the quantity. General supply items like folders, writing instruments, binders and paper clips, staples, etc. may be grouped together. </a:t>
            </a:r>
          </a:p>
          <a:p>
            <a:pPr lvl="1">
              <a:lnSpc>
                <a:spcPct val="110000"/>
              </a:lnSpc>
            </a:pPr>
            <a:r>
              <a:rPr lang="en-US" dirty="0">
                <a:latin typeface="+mn-lt"/>
              </a:rPr>
              <a:t>NOTE: For all entries, you must provide as much detail as necessary for Department staff to accurately determine the necessity for the proposed expenditure.</a:t>
            </a:r>
          </a:p>
          <a:p>
            <a:pPr lvl="1"/>
            <a:endParaRPr lang="en-US" dirty="0">
              <a:latin typeface="+mn-lt"/>
            </a:endParaRPr>
          </a:p>
        </p:txBody>
      </p:sp>
    </p:spTree>
    <p:extLst>
      <p:ext uri="{BB962C8B-B14F-4D97-AF65-F5344CB8AC3E}">
        <p14:creationId xmlns:p14="http://schemas.microsoft.com/office/powerpoint/2010/main" val="3943884369"/>
      </p:ext>
    </p:extLst>
  </p:cSld>
  <p:clrMapOvr>
    <a:masterClrMapping/>
  </p:clrMapOvr>
  <mc:AlternateContent xmlns:mc="http://schemas.openxmlformats.org/markup-compatibility/2006" xmlns:p14="http://schemas.microsoft.com/office/powerpoint/2010/main">
    <mc:Choice Requires="p14">
      <p:transition spd="slow" p14:dur="2000" advTm="38993"/>
    </mc:Choice>
    <mc:Fallback xmlns="">
      <p:transition spd="slow" advTm="38993"/>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8FF8A-AAD5-4E55-9B4E-0206942B54C0}"/>
              </a:ext>
            </a:extLst>
          </p:cNvPr>
          <p:cNvSpPr>
            <a:spLocks noGrp="1"/>
          </p:cNvSpPr>
          <p:nvPr>
            <p:ph type="title"/>
          </p:nvPr>
        </p:nvSpPr>
        <p:spPr>
          <a:xfrm>
            <a:off x="426769" y="681037"/>
            <a:ext cx="7886700" cy="1325563"/>
          </a:xfrm>
        </p:spPr>
        <p:txBody>
          <a:bodyPr>
            <a:normAutofit/>
          </a:bodyPr>
          <a:lstStyle/>
          <a:p>
            <a:r>
              <a:rPr lang="en-US" sz="4000" dirty="0">
                <a:latin typeface="+mj-lt"/>
              </a:rPr>
              <a:t>EWEG – Completing the Application</a:t>
            </a:r>
          </a:p>
        </p:txBody>
      </p:sp>
      <p:sp>
        <p:nvSpPr>
          <p:cNvPr id="3" name="Content Placeholder 2">
            <a:extLst>
              <a:ext uri="{FF2B5EF4-FFF2-40B4-BE49-F238E27FC236}">
                <a16:creationId xmlns:a16="http://schemas.microsoft.com/office/drawing/2014/main" id="{DC3A38CB-4EE8-4E91-BD70-2FFBD363C693}"/>
              </a:ext>
            </a:extLst>
          </p:cNvPr>
          <p:cNvSpPr>
            <a:spLocks noGrp="1"/>
          </p:cNvSpPr>
          <p:nvPr>
            <p:ph idx="1"/>
          </p:nvPr>
        </p:nvSpPr>
        <p:spPr/>
        <p:txBody>
          <a:bodyPr>
            <a:normAutofit fontScale="92500"/>
          </a:bodyPr>
          <a:lstStyle/>
          <a:p>
            <a:pPr>
              <a:lnSpc>
                <a:spcPct val="110000"/>
              </a:lnSpc>
            </a:pPr>
            <a:r>
              <a:rPr lang="en-US" dirty="0">
                <a:latin typeface="+mn-lt"/>
              </a:rPr>
              <a:t>Definition of Equipment:</a:t>
            </a:r>
          </a:p>
          <a:p>
            <a:pPr lvl="1">
              <a:lnSpc>
                <a:spcPct val="110000"/>
              </a:lnSpc>
            </a:pPr>
            <a:r>
              <a:rPr lang="en-US" sz="2800" dirty="0">
                <a:latin typeface="+mn-lt"/>
              </a:rPr>
              <a:t>retains original appearance and character with use;</a:t>
            </a:r>
          </a:p>
          <a:p>
            <a:pPr lvl="1">
              <a:lnSpc>
                <a:spcPct val="110000"/>
              </a:lnSpc>
            </a:pPr>
            <a:r>
              <a:rPr lang="en-US" sz="2800" dirty="0">
                <a:latin typeface="+mn-lt"/>
              </a:rPr>
              <a:t>does not lose identity through fabrication or incorporation;</a:t>
            </a:r>
          </a:p>
          <a:p>
            <a:pPr lvl="1">
              <a:lnSpc>
                <a:spcPct val="110000"/>
              </a:lnSpc>
            </a:pPr>
            <a:r>
              <a:rPr lang="en-US" sz="2800" dirty="0">
                <a:latin typeface="+mn-lt"/>
              </a:rPr>
              <a:t>is nonexpendable;</a:t>
            </a:r>
          </a:p>
          <a:p>
            <a:pPr lvl="1">
              <a:lnSpc>
                <a:spcPct val="110000"/>
              </a:lnSpc>
            </a:pPr>
            <a:r>
              <a:rPr lang="en-US" sz="2800" dirty="0">
                <a:latin typeface="+mn-lt"/>
              </a:rPr>
              <a:t>under normal conditions of use can be expected to serve primary purpose for at least one year; and</a:t>
            </a:r>
          </a:p>
          <a:p>
            <a:pPr lvl="1">
              <a:lnSpc>
                <a:spcPct val="110000"/>
              </a:lnSpc>
            </a:pPr>
            <a:r>
              <a:rPr lang="en-US" sz="2800" dirty="0">
                <a:latin typeface="+mn-lt"/>
              </a:rPr>
              <a:t>unit cost is more than $2,000.</a:t>
            </a:r>
          </a:p>
          <a:p>
            <a:pPr lvl="1">
              <a:lnSpc>
                <a:spcPct val="110000"/>
              </a:lnSpc>
            </a:pPr>
            <a:r>
              <a:rPr lang="en-US" b="1" dirty="0">
                <a:latin typeface="+mn-lt"/>
              </a:rPr>
              <a:t>Note:  Not all hardware is equipment </a:t>
            </a:r>
          </a:p>
        </p:txBody>
      </p:sp>
    </p:spTree>
    <p:extLst>
      <p:ext uri="{BB962C8B-B14F-4D97-AF65-F5344CB8AC3E}">
        <p14:creationId xmlns:p14="http://schemas.microsoft.com/office/powerpoint/2010/main" val="658117597"/>
      </p:ext>
    </p:extLst>
  </p:cSld>
  <p:clrMapOvr>
    <a:masterClrMapping/>
  </p:clrMapOvr>
  <mc:AlternateContent xmlns:mc="http://schemas.openxmlformats.org/markup-compatibility/2006" xmlns:p14="http://schemas.microsoft.com/office/powerpoint/2010/main">
    <mc:Choice Requires="p14">
      <p:transition spd="slow" p14:dur="2000" advTm="29829"/>
    </mc:Choice>
    <mc:Fallback xmlns="">
      <p:transition spd="slow" advTm="298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AA337-46DD-4E1E-A3DE-3B7F695861F4}"/>
              </a:ext>
            </a:extLst>
          </p:cNvPr>
          <p:cNvSpPr>
            <a:spLocks noGrp="1"/>
          </p:cNvSpPr>
          <p:nvPr>
            <p:ph type="title" idx="4294967295"/>
          </p:nvPr>
        </p:nvSpPr>
        <p:spPr>
          <a:xfrm>
            <a:off x="628650" y="2693536"/>
            <a:ext cx="7886700" cy="1107996"/>
          </a:xfrm>
          <a:solidFill>
            <a:schemeClr val="accent1">
              <a:lumMod val="50000"/>
            </a:schemeClr>
          </a:solidFill>
        </p:spPr>
        <p:txBody>
          <a:bodyPr wrap="square" tIns="365760">
            <a:normAutofit fontScale="90000"/>
          </a:bodyPr>
          <a:lstStyle/>
          <a:p>
            <a:pPr algn="ctr">
              <a:lnSpc>
                <a:spcPct val="100000"/>
              </a:lnSpc>
            </a:pPr>
            <a:r>
              <a:rPr lang="en-US" b="1" dirty="0">
                <a:solidFill>
                  <a:schemeClr val="bg1"/>
                </a:solidFill>
                <a:latin typeface="+mj-lt"/>
              </a:rPr>
              <a:t>Section 1: Grant Program Information</a:t>
            </a:r>
            <a:br>
              <a:rPr lang="en-US" dirty="0">
                <a:latin typeface="+mj-lt"/>
              </a:rPr>
            </a:br>
            <a:endParaRPr lang="en-US" sz="2200" i="1" dirty="0">
              <a:latin typeface="+mj-lt"/>
            </a:endParaRPr>
          </a:p>
        </p:txBody>
      </p:sp>
    </p:spTree>
    <p:extLst>
      <p:ext uri="{BB962C8B-B14F-4D97-AF65-F5344CB8AC3E}">
        <p14:creationId xmlns:p14="http://schemas.microsoft.com/office/powerpoint/2010/main" val="243667188"/>
      </p:ext>
    </p:extLst>
  </p:cSld>
  <p:clrMapOvr>
    <a:masterClrMapping/>
  </p:clrMapOvr>
  <mc:AlternateContent xmlns:mc="http://schemas.openxmlformats.org/markup-compatibility/2006" xmlns:p14="http://schemas.microsoft.com/office/powerpoint/2010/main">
    <mc:Choice Requires="p14">
      <p:transition spd="slow" p14:dur="2000" advTm="13916"/>
    </mc:Choice>
    <mc:Fallback xmlns="">
      <p:transition spd="slow" advTm="13916"/>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8FF8A-AAD5-4E55-9B4E-0206942B54C0}"/>
              </a:ext>
            </a:extLst>
          </p:cNvPr>
          <p:cNvSpPr>
            <a:spLocks noGrp="1"/>
          </p:cNvSpPr>
          <p:nvPr>
            <p:ph type="title"/>
          </p:nvPr>
        </p:nvSpPr>
        <p:spPr>
          <a:xfrm>
            <a:off x="438645" y="568139"/>
            <a:ext cx="7886700" cy="1325563"/>
          </a:xfrm>
        </p:spPr>
        <p:txBody>
          <a:bodyPr>
            <a:normAutofit/>
          </a:bodyPr>
          <a:lstStyle/>
          <a:p>
            <a:r>
              <a:rPr lang="en-US" sz="4000" dirty="0">
                <a:latin typeface="+mj-lt"/>
              </a:rPr>
              <a:t>EWEG – Completing the Application</a:t>
            </a:r>
          </a:p>
        </p:txBody>
      </p:sp>
      <p:sp>
        <p:nvSpPr>
          <p:cNvPr id="3" name="Content Placeholder 2">
            <a:extLst>
              <a:ext uri="{FF2B5EF4-FFF2-40B4-BE49-F238E27FC236}">
                <a16:creationId xmlns:a16="http://schemas.microsoft.com/office/drawing/2014/main" id="{DC3A38CB-4EE8-4E91-BD70-2FFBD363C693}"/>
              </a:ext>
            </a:extLst>
          </p:cNvPr>
          <p:cNvSpPr>
            <a:spLocks noGrp="1"/>
          </p:cNvSpPr>
          <p:nvPr>
            <p:ph idx="1"/>
          </p:nvPr>
        </p:nvSpPr>
        <p:spPr/>
        <p:txBody>
          <a:bodyPr>
            <a:normAutofit/>
          </a:bodyPr>
          <a:lstStyle/>
          <a:p>
            <a:pPr>
              <a:lnSpc>
                <a:spcPct val="100000"/>
              </a:lnSpc>
            </a:pPr>
            <a:r>
              <a:rPr lang="en-US" dirty="0">
                <a:latin typeface="+mn-lt"/>
              </a:rPr>
              <a:t>The “Other Costs” tab - </a:t>
            </a:r>
          </a:p>
          <a:p>
            <a:pPr lvl="1">
              <a:lnSpc>
                <a:spcPct val="100000"/>
              </a:lnSpc>
            </a:pPr>
            <a:r>
              <a:rPr lang="en-US" sz="2800" dirty="0">
                <a:latin typeface="+mn-lt"/>
              </a:rPr>
              <a:t>contains all costs other than Salaries, Supplies, and Equipment; and</a:t>
            </a:r>
          </a:p>
          <a:p>
            <a:pPr lvl="1">
              <a:lnSpc>
                <a:spcPct val="100000"/>
              </a:lnSpc>
            </a:pPr>
            <a:r>
              <a:rPr lang="en-US" sz="2800" dirty="0">
                <a:latin typeface="+mn-lt"/>
              </a:rPr>
              <a:t>groups budget entries by function-object code.</a:t>
            </a:r>
          </a:p>
          <a:p>
            <a:pPr lvl="1">
              <a:lnSpc>
                <a:spcPct val="100000"/>
              </a:lnSpc>
            </a:pPr>
            <a:r>
              <a:rPr lang="en-US" sz="2800" dirty="0">
                <a:latin typeface="+mn-lt"/>
              </a:rPr>
              <a:t>Refer to the DGA manual (</a:t>
            </a:r>
            <a:r>
              <a:rPr lang="en-US" sz="2800" dirty="0">
                <a:latin typeface="+mn-lt"/>
                <a:hlinkClick r:id="rId2"/>
              </a:rPr>
              <a:t>https://www.nj.gov/education/grants/discretionary/apps/</a:t>
            </a:r>
            <a:r>
              <a:rPr lang="en-US" sz="2800" dirty="0">
                <a:latin typeface="+mn-lt"/>
              </a:rPr>
              <a:t>) which includes common budget codes.</a:t>
            </a:r>
          </a:p>
          <a:p>
            <a:pPr marL="0" indent="0">
              <a:buNone/>
            </a:pPr>
            <a:endParaRPr lang="en-US" dirty="0">
              <a:latin typeface="+mn-lt"/>
            </a:endParaRPr>
          </a:p>
        </p:txBody>
      </p:sp>
    </p:spTree>
    <p:extLst>
      <p:ext uri="{BB962C8B-B14F-4D97-AF65-F5344CB8AC3E}">
        <p14:creationId xmlns:p14="http://schemas.microsoft.com/office/powerpoint/2010/main" val="426388806"/>
      </p:ext>
    </p:extLst>
  </p:cSld>
  <p:clrMapOvr>
    <a:masterClrMapping/>
  </p:clrMapOvr>
  <mc:AlternateContent xmlns:mc="http://schemas.openxmlformats.org/markup-compatibility/2006" xmlns:p14="http://schemas.microsoft.com/office/powerpoint/2010/main">
    <mc:Choice Requires="p14">
      <p:transition spd="slow" p14:dur="2000" advTm="27770"/>
    </mc:Choice>
    <mc:Fallback xmlns="">
      <p:transition spd="slow" advTm="27770"/>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8FF8A-AAD5-4E55-9B4E-0206942B54C0}"/>
              </a:ext>
            </a:extLst>
          </p:cNvPr>
          <p:cNvSpPr>
            <a:spLocks noGrp="1"/>
          </p:cNvSpPr>
          <p:nvPr>
            <p:ph type="title"/>
          </p:nvPr>
        </p:nvSpPr>
        <p:spPr>
          <a:xfrm>
            <a:off x="498021" y="500062"/>
            <a:ext cx="7886700" cy="1325563"/>
          </a:xfrm>
        </p:spPr>
        <p:txBody>
          <a:bodyPr>
            <a:normAutofit/>
          </a:bodyPr>
          <a:lstStyle/>
          <a:p>
            <a:r>
              <a:rPr lang="en-US" sz="4000" dirty="0">
                <a:latin typeface="+mj-lt"/>
              </a:rPr>
              <a:t>EWEG – Completing the Application</a:t>
            </a:r>
          </a:p>
        </p:txBody>
      </p:sp>
      <p:sp>
        <p:nvSpPr>
          <p:cNvPr id="3" name="Content Placeholder 2">
            <a:extLst>
              <a:ext uri="{FF2B5EF4-FFF2-40B4-BE49-F238E27FC236}">
                <a16:creationId xmlns:a16="http://schemas.microsoft.com/office/drawing/2014/main" id="{DC3A38CB-4EE8-4E91-BD70-2FFBD363C693}"/>
              </a:ext>
            </a:extLst>
          </p:cNvPr>
          <p:cNvSpPr>
            <a:spLocks noGrp="1"/>
          </p:cNvSpPr>
          <p:nvPr>
            <p:ph idx="1"/>
          </p:nvPr>
        </p:nvSpPr>
        <p:spPr/>
        <p:txBody>
          <a:bodyPr>
            <a:normAutofit fontScale="85000" lnSpcReduction="20000"/>
          </a:bodyPr>
          <a:lstStyle/>
          <a:p>
            <a:pPr>
              <a:lnSpc>
                <a:spcPct val="120000"/>
              </a:lnSpc>
            </a:pPr>
            <a:r>
              <a:rPr lang="en-US" sz="2600" dirty="0">
                <a:latin typeface="+mn-lt"/>
              </a:rPr>
              <a:t>The “Other Costs Tab” - </a:t>
            </a:r>
          </a:p>
          <a:p>
            <a:pPr lvl="1">
              <a:lnSpc>
                <a:spcPct val="120000"/>
              </a:lnSpc>
            </a:pPr>
            <a:r>
              <a:rPr lang="en-US" sz="2600" dirty="0">
                <a:latin typeface="+mn-lt"/>
              </a:rPr>
              <a:t>Staff travel - identify the grant-related position of each person traveling &amp; the grant-related purpose for each travel event.  Refer to NGO “A-5 travel limitations.”</a:t>
            </a:r>
          </a:p>
          <a:p>
            <a:pPr lvl="1">
              <a:lnSpc>
                <a:spcPct val="120000"/>
              </a:lnSpc>
            </a:pPr>
            <a:r>
              <a:rPr lang="en-US" sz="2600" dirty="0">
                <a:latin typeface="+mn-lt"/>
              </a:rPr>
              <a:t>Use "Other” tab for consultant costs (100-300, 100-500, 200-300, 200-500). </a:t>
            </a:r>
          </a:p>
          <a:p>
            <a:pPr lvl="2">
              <a:lnSpc>
                <a:spcPct val="120000"/>
              </a:lnSpc>
            </a:pPr>
            <a:r>
              <a:rPr lang="en-US" sz="2600" dirty="0">
                <a:latin typeface="+mn-lt"/>
              </a:rPr>
              <a:t>Consultants - non-employees of the applicant and paid to perform grant-related services on an hourly, daily, or flat-fee basis. (Evaluators are usually consultants)</a:t>
            </a:r>
          </a:p>
          <a:p>
            <a:pPr lvl="2">
              <a:lnSpc>
                <a:spcPct val="120000"/>
              </a:lnSpc>
            </a:pPr>
            <a:r>
              <a:rPr lang="en-US" sz="2600" dirty="0">
                <a:latin typeface="+mn-lt"/>
              </a:rPr>
              <a:t>If “flat fee” used as cost basis, identify number of hours/days the consultant spends on project.</a:t>
            </a:r>
          </a:p>
          <a:p>
            <a:pPr>
              <a:lnSpc>
                <a:spcPct val="120000"/>
              </a:lnSpc>
            </a:pPr>
            <a:endParaRPr lang="en-US" sz="2600" dirty="0"/>
          </a:p>
          <a:p>
            <a:pPr marL="0" indent="0">
              <a:buNone/>
            </a:pPr>
            <a:endParaRPr lang="en-US" dirty="0">
              <a:latin typeface="+mn-lt"/>
            </a:endParaRPr>
          </a:p>
        </p:txBody>
      </p:sp>
    </p:spTree>
    <p:extLst>
      <p:ext uri="{BB962C8B-B14F-4D97-AF65-F5344CB8AC3E}">
        <p14:creationId xmlns:p14="http://schemas.microsoft.com/office/powerpoint/2010/main" val="3488109436"/>
      </p:ext>
    </p:extLst>
  </p:cSld>
  <p:clrMapOvr>
    <a:masterClrMapping/>
  </p:clrMapOvr>
  <mc:AlternateContent xmlns:mc="http://schemas.openxmlformats.org/markup-compatibility/2006" xmlns:p14="http://schemas.microsoft.com/office/powerpoint/2010/main">
    <mc:Choice Requires="p14">
      <p:transition spd="slow" p14:dur="2000" advTm="63485"/>
    </mc:Choice>
    <mc:Fallback xmlns="">
      <p:transition spd="slow" advTm="63485"/>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8FF8A-AAD5-4E55-9B4E-0206942B54C0}"/>
              </a:ext>
            </a:extLst>
          </p:cNvPr>
          <p:cNvSpPr>
            <a:spLocks noGrp="1"/>
          </p:cNvSpPr>
          <p:nvPr>
            <p:ph type="title"/>
          </p:nvPr>
        </p:nvSpPr>
        <p:spPr>
          <a:xfrm>
            <a:off x="486146" y="681037"/>
            <a:ext cx="7886700" cy="1325563"/>
          </a:xfrm>
        </p:spPr>
        <p:txBody>
          <a:bodyPr>
            <a:normAutofit/>
          </a:bodyPr>
          <a:lstStyle/>
          <a:p>
            <a:r>
              <a:rPr lang="en-US" sz="4000" dirty="0">
                <a:latin typeface="+mj-lt"/>
              </a:rPr>
              <a:t>EWEG – Completing the Application</a:t>
            </a:r>
          </a:p>
        </p:txBody>
      </p:sp>
      <p:sp>
        <p:nvSpPr>
          <p:cNvPr id="3" name="Content Placeholder 2">
            <a:extLst>
              <a:ext uri="{FF2B5EF4-FFF2-40B4-BE49-F238E27FC236}">
                <a16:creationId xmlns:a16="http://schemas.microsoft.com/office/drawing/2014/main" id="{DC3A38CB-4EE8-4E91-BD70-2FFBD363C693}"/>
              </a:ext>
            </a:extLst>
          </p:cNvPr>
          <p:cNvSpPr>
            <a:spLocks noGrp="1"/>
          </p:cNvSpPr>
          <p:nvPr>
            <p:ph idx="1"/>
          </p:nvPr>
        </p:nvSpPr>
        <p:spPr/>
        <p:txBody>
          <a:bodyPr>
            <a:normAutofit/>
          </a:bodyPr>
          <a:lstStyle/>
          <a:p>
            <a:pPr>
              <a:lnSpc>
                <a:spcPct val="100000"/>
              </a:lnSpc>
            </a:pPr>
            <a:r>
              <a:rPr lang="en-US" dirty="0">
                <a:latin typeface="+mn-lt"/>
              </a:rPr>
              <a:t>The “Budget Summary” tab –</a:t>
            </a:r>
          </a:p>
          <a:p>
            <a:pPr lvl="1">
              <a:lnSpc>
                <a:spcPct val="100000"/>
              </a:lnSpc>
            </a:pPr>
            <a:r>
              <a:rPr lang="en-US" sz="2800" dirty="0">
                <a:latin typeface="+mn-lt"/>
              </a:rPr>
              <a:t>The budget is automatically pre-populated once detail pages saved.</a:t>
            </a:r>
          </a:p>
          <a:p>
            <a:pPr lvl="1">
              <a:lnSpc>
                <a:spcPct val="100000"/>
              </a:lnSpc>
            </a:pPr>
            <a:r>
              <a:rPr lang="en-US" sz="2800" dirty="0">
                <a:latin typeface="+mn-lt"/>
              </a:rPr>
              <a:t>The applicant grantee must:</a:t>
            </a:r>
          </a:p>
          <a:p>
            <a:pPr lvl="2">
              <a:lnSpc>
                <a:spcPct val="100000"/>
              </a:lnSpc>
            </a:pPr>
            <a:r>
              <a:rPr lang="en-US" sz="2800" dirty="0">
                <a:latin typeface="+mn-lt"/>
              </a:rPr>
              <a:t>check budget summary totals against the detail; and</a:t>
            </a:r>
          </a:p>
          <a:p>
            <a:pPr lvl="2">
              <a:lnSpc>
                <a:spcPct val="100000"/>
              </a:lnSpc>
            </a:pPr>
            <a:r>
              <a:rPr lang="en-US" sz="2800" dirty="0">
                <a:latin typeface="+mn-lt"/>
              </a:rPr>
              <a:t>ensure the budget addresses all program requirements in NGO.</a:t>
            </a:r>
            <a:endParaRPr lang="en-US" sz="2800" dirty="0"/>
          </a:p>
          <a:p>
            <a:pPr marL="0" indent="0">
              <a:buNone/>
            </a:pPr>
            <a:endParaRPr lang="en-US" dirty="0">
              <a:latin typeface="+mn-lt"/>
            </a:endParaRPr>
          </a:p>
        </p:txBody>
      </p:sp>
    </p:spTree>
    <p:extLst>
      <p:ext uri="{BB962C8B-B14F-4D97-AF65-F5344CB8AC3E}">
        <p14:creationId xmlns:p14="http://schemas.microsoft.com/office/powerpoint/2010/main" val="3741098712"/>
      </p:ext>
    </p:extLst>
  </p:cSld>
  <p:clrMapOvr>
    <a:masterClrMapping/>
  </p:clrMapOvr>
  <mc:AlternateContent xmlns:mc="http://schemas.openxmlformats.org/markup-compatibility/2006" xmlns:p14="http://schemas.microsoft.com/office/powerpoint/2010/main">
    <mc:Choice Requires="p14">
      <p:transition spd="slow" p14:dur="2000" advTm="23445"/>
    </mc:Choice>
    <mc:Fallback xmlns="">
      <p:transition spd="slow" advTm="23445"/>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777" y="500062"/>
            <a:ext cx="7886700" cy="1325563"/>
          </a:xfrm>
        </p:spPr>
        <p:txBody>
          <a:bodyPr>
            <a:normAutofit/>
          </a:bodyPr>
          <a:lstStyle/>
          <a:p>
            <a:r>
              <a:rPr lang="en-US" sz="4000" dirty="0">
                <a:latin typeface="+mj-lt"/>
              </a:rPr>
              <a:t>EWEG – TIPS </a:t>
            </a:r>
          </a:p>
        </p:txBody>
      </p:sp>
      <p:sp>
        <p:nvSpPr>
          <p:cNvPr id="6" name="Content Placeholder 5">
            <a:extLst>
              <a:ext uri="{FF2B5EF4-FFF2-40B4-BE49-F238E27FC236}">
                <a16:creationId xmlns:a16="http://schemas.microsoft.com/office/drawing/2014/main" id="{CC8722A0-40E8-4608-ADC0-6891305E92CC}"/>
              </a:ext>
            </a:extLst>
          </p:cNvPr>
          <p:cNvSpPr>
            <a:spLocks noGrp="1"/>
          </p:cNvSpPr>
          <p:nvPr>
            <p:ph idx="1"/>
          </p:nvPr>
        </p:nvSpPr>
        <p:spPr/>
        <p:txBody>
          <a:bodyPr>
            <a:normAutofit/>
          </a:bodyPr>
          <a:lstStyle/>
          <a:p>
            <a:pPr>
              <a:lnSpc>
                <a:spcPct val="100000"/>
              </a:lnSpc>
            </a:pPr>
            <a:r>
              <a:rPr lang="en-US" dirty="0">
                <a:latin typeface="Calibri   "/>
              </a:rPr>
              <a:t>Do not use the “Back” button; this will cause a “system error.”</a:t>
            </a:r>
          </a:p>
          <a:p>
            <a:pPr>
              <a:lnSpc>
                <a:spcPct val="100000"/>
              </a:lnSpc>
            </a:pPr>
            <a:r>
              <a:rPr lang="en-US" dirty="0">
                <a:latin typeface="Calibri   "/>
              </a:rPr>
              <a:t>It is always recommended that long narrative sections be typed in either MS Word or Note Pad, copied, then pasted into EWEG.</a:t>
            </a:r>
          </a:p>
          <a:p>
            <a:pPr>
              <a:lnSpc>
                <a:spcPct val="100000"/>
              </a:lnSpc>
            </a:pPr>
            <a:r>
              <a:rPr lang="en-US" dirty="0">
                <a:latin typeface="Calibri   "/>
              </a:rPr>
              <a:t>In addition, do not use bullets in the text pasted into EWEG.</a:t>
            </a:r>
          </a:p>
        </p:txBody>
      </p:sp>
    </p:spTree>
    <p:extLst>
      <p:ext uri="{BB962C8B-B14F-4D97-AF65-F5344CB8AC3E}">
        <p14:creationId xmlns:p14="http://schemas.microsoft.com/office/powerpoint/2010/main" val="247818499"/>
      </p:ext>
    </p:extLst>
  </p:cSld>
  <p:clrMapOvr>
    <a:masterClrMapping/>
  </p:clrMapOvr>
  <mc:AlternateContent xmlns:mc="http://schemas.openxmlformats.org/markup-compatibility/2006" xmlns:p14="http://schemas.microsoft.com/office/powerpoint/2010/main">
    <mc:Choice Requires="p14">
      <p:transition spd="slow" p14:dur="2000" advTm="26951"/>
    </mc:Choice>
    <mc:Fallback xmlns="">
      <p:transition spd="slow" advTm="26951"/>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898" y="346838"/>
            <a:ext cx="7886700" cy="1325563"/>
          </a:xfrm>
        </p:spPr>
        <p:txBody>
          <a:bodyPr>
            <a:normAutofit/>
          </a:bodyPr>
          <a:lstStyle/>
          <a:p>
            <a:r>
              <a:rPr lang="en-US" sz="4000" dirty="0">
                <a:latin typeface="+mj-lt"/>
              </a:rPr>
              <a:t>EWEG – TIPS</a:t>
            </a:r>
          </a:p>
        </p:txBody>
      </p:sp>
      <p:sp>
        <p:nvSpPr>
          <p:cNvPr id="5" name="Content Placeholder 4">
            <a:extLst>
              <a:ext uri="{FF2B5EF4-FFF2-40B4-BE49-F238E27FC236}">
                <a16:creationId xmlns:a16="http://schemas.microsoft.com/office/drawing/2014/main" id="{380CE3EC-6C87-4AEC-836D-3195E046543D}"/>
              </a:ext>
            </a:extLst>
          </p:cNvPr>
          <p:cNvSpPr>
            <a:spLocks noGrp="1"/>
          </p:cNvSpPr>
          <p:nvPr>
            <p:ph idx="1"/>
          </p:nvPr>
        </p:nvSpPr>
        <p:spPr/>
        <p:txBody>
          <a:bodyPr/>
          <a:lstStyle/>
          <a:p>
            <a:pPr>
              <a:lnSpc>
                <a:spcPct val="100000"/>
              </a:lnSpc>
            </a:pPr>
            <a:r>
              <a:rPr lang="en-US" dirty="0">
                <a:latin typeface="+mn-lt"/>
              </a:rPr>
              <a:t>When copying and pasting from Word or Note Pad, be sure to check for special characters. Avoid using all special characters (!@#$%^&amp;*()”~/&lt;&gt;{}) and bullets.  Do not use fancy formatting/font.  Ensure that pasted content is concise and clear, in manner.</a:t>
            </a:r>
          </a:p>
          <a:p>
            <a:pPr>
              <a:lnSpc>
                <a:spcPct val="100000"/>
              </a:lnSpc>
            </a:pPr>
            <a:endParaRPr lang="en-US" dirty="0">
              <a:latin typeface="+mn-lt"/>
            </a:endParaRPr>
          </a:p>
          <a:p>
            <a:pPr>
              <a:lnSpc>
                <a:spcPct val="100000"/>
              </a:lnSpc>
            </a:pPr>
            <a:r>
              <a:rPr lang="en-US" dirty="0">
                <a:latin typeface="+mn-lt"/>
              </a:rPr>
              <a:t>When copying and pasting from MS Word, remove apostrophes, quotation marks, and hyphens; add them back once you have pasted into EWEG.</a:t>
            </a:r>
          </a:p>
          <a:p>
            <a:endParaRPr lang="en-US" dirty="0">
              <a:latin typeface="+mn-lt"/>
            </a:endParaRPr>
          </a:p>
        </p:txBody>
      </p:sp>
    </p:spTree>
    <p:extLst>
      <p:ext uri="{BB962C8B-B14F-4D97-AF65-F5344CB8AC3E}">
        <p14:creationId xmlns:p14="http://schemas.microsoft.com/office/powerpoint/2010/main" val="33213688"/>
      </p:ext>
    </p:extLst>
  </p:cSld>
  <p:clrMapOvr>
    <a:masterClrMapping/>
  </p:clrMapOvr>
  <mc:AlternateContent xmlns:mc="http://schemas.openxmlformats.org/markup-compatibility/2006" xmlns:p14="http://schemas.microsoft.com/office/powerpoint/2010/main">
    <mc:Choice Requires="p14">
      <p:transition spd="slow" p14:dur="2000" advTm="31901"/>
    </mc:Choice>
    <mc:Fallback xmlns="">
      <p:transition spd="slow" advTm="31901"/>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AA337-46DD-4E1E-A3DE-3B7F695861F4}"/>
              </a:ext>
            </a:extLst>
          </p:cNvPr>
          <p:cNvSpPr>
            <a:spLocks noGrp="1"/>
          </p:cNvSpPr>
          <p:nvPr>
            <p:ph type="title"/>
          </p:nvPr>
        </p:nvSpPr>
        <p:spPr>
          <a:xfrm>
            <a:off x="628650" y="365125"/>
            <a:ext cx="7886700" cy="1325563"/>
          </a:xfrm>
        </p:spPr>
        <p:txBody>
          <a:bodyPr>
            <a:normAutofit/>
          </a:bodyPr>
          <a:lstStyle/>
          <a:p>
            <a:r>
              <a:rPr lang="en-US" sz="4000" dirty="0">
                <a:latin typeface="+mj-lt"/>
                <a:cs typeface="Calibri" panose="020F0502020204030204" pitchFamily="34" charset="0"/>
              </a:rPr>
              <a:t>EWEG – TIPS</a:t>
            </a:r>
          </a:p>
        </p:txBody>
      </p:sp>
      <p:sp>
        <p:nvSpPr>
          <p:cNvPr id="5" name="Content Placeholder 4">
            <a:extLst>
              <a:ext uri="{FF2B5EF4-FFF2-40B4-BE49-F238E27FC236}">
                <a16:creationId xmlns:a16="http://schemas.microsoft.com/office/drawing/2014/main" id="{D6BC7264-3924-4205-81F6-9FE727157B59}"/>
              </a:ext>
            </a:extLst>
          </p:cNvPr>
          <p:cNvSpPr>
            <a:spLocks noGrp="1"/>
          </p:cNvSpPr>
          <p:nvPr>
            <p:ph idx="1"/>
          </p:nvPr>
        </p:nvSpPr>
        <p:spPr/>
        <p:txBody>
          <a:bodyPr>
            <a:normAutofit lnSpcReduction="10000"/>
          </a:bodyPr>
          <a:lstStyle/>
          <a:p>
            <a:pPr>
              <a:lnSpc>
                <a:spcPct val="100000"/>
              </a:lnSpc>
            </a:pPr>
            <a:r>
              <a:rPr lang="en-US" dirty="0">
                <a:latin typeface="+mn-lt"/>
              </a:rPr>
              <a:t>When you click a “Tab” to open a page, do not click it more than once.  Some pages take a while to open (i.e. Needs Data page).  If you click the tab more than once, you will receive a “system error” message.</a:t>
            </a:r>
          </a:p>
          <a:p>
            <a:pPr>
              <a:lnSpc>
                <a:spcPct val="100000"/>
              </a:lnSpc>
            </a:pPr>
            <a:endParaRPr lang="en-US" dirty="0">
              <a:latin typeface="+mn-lt"/>
            </a:endParaRPr>
          </a:p>
          <a:p>
            <a:pPr>
              <a:lnSpc>
                <a:spcPct val="100000"/>
              </a:lnSpc>
            </a:pPr>
            <a:r>
              <a:rPr lang="en-US" dirty="0">
                <a:latin typeface="+mn-lt"/>
              </a:rPr>
              <a:t>Certain systems are not compatible with EWEG, for example, MAC and Firefox.  If you have these systems please locate a different PC to use to enter your data.</a:t>
            </a:r>
          </a:p>
        </p:txBody>
      </p:sp>
    </p:spTree>
    <p:extLst>
      <p:ext uri="{BB962C8B-B14F-4D97-AF65-F5344CB8AC3E}">
        <p14:creationId xmlns:p14="http://schemas.microsoft.com/office/powerpoint/2010/main" val="527831377"/>
      </p:ext>
    </p:extLst>
  </p:cSld>
  <p:clrMapOvr>
    <a:masterClrMapping/>
  </p:clrMapOvr>
  <mc:AlternateContent xmlns:mc="http://schemas.openxmlformats.org/markup-compatibility/2006" xmlns:p14="http://schemas.microsoft.com/office/powerpoint/2010/main">
    <mc:Choice Requires="p14">
      <p:transition spd="slow" p14:dur="2000" advTm="33173"/>
    </mc:Choice>
    <mc:Fallback xmlns="">
      <p:transition spd="slow" advTm="33173"/>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C51A8-8E6D-4376-9C77-C2AC37C0F3E5}"/>
              </a:ext>
            </a:extLst>
          </p:cNvPr>
          <p:cNvSpPr>
            <a:spLocks noGrp="1"/>
          </p:cNvSpPr>
          <p:nvPr>
            <p:ph type="title"/>
          </p:nvPr>
        </p:nvSpPr>
        <p:spPr/>
        <p:txBody>
          <a:bodyPr/>
          <a:lstStyle/>
          <a:p>
            <a:r>
              <a:rPr lang="en-US" dirty="0">
                <a:latin typeface="+mj-lt"/>
              </a:rPr>
              <a:t>After this webinar:</a:t>
            </a:r>
          </a:p>
        </p:txBody>
      </p:sp>
      <p:sp>
        <p:nvSpPr>
          <p:cNvPr id="3" name="Content Placeholder 2">
            <a:extLst>
              <a:ext uri="{FF2B5EF4-FFF2-40B4-BE49-F238E27FC236}">
                <a16:creationId xmlns:a16="http://schemas.microsoft.com/office/drawing/2014/main" id="{D4BB44A0-8D53-40BE-A975-65747A5C35BA}"/>
              </a:ext>
            </a:extLst>
          </p:cNvPr>
          <p:cNvSpPr>
            <a:spLocks noGrp="1"/>
          </p:cNvSpPr>
          <p:nvPr>
            <p:ph idx="1"/>
          </p:nvPr>
        </p:nvSpPr>
        <p:spPr/>
        <p:txBody>
          <a:bodyPr>
            <a:normAutofit/>
          </a:bodyPr>
          <a:lstStyle/>
          <a:p>
            <a:pPr>
              <a:lnSpc>
                <a:spcPct val="100000"/>
              </a:lnSpc>
            </a:pPr>
            <a:r>
              <a:rPr lang="en-US" sz="2400" dirty="0">
                <a:latin typeface="+mn-lt"/>
              </a:rPr>
              <a:t>This webinar will be posted on the New Jersey Department of Education website at:</a:t>
            </a:r>
          </a:p>
          <a:p>
            <a:pPr marL="0" indent="0">
              <a:lnSpc>
                <a:spcPct val="100000"/>
              </a:lnSpc>
              <a:buNone/>
            </a:pPr>
            <a:r>
              <a:rPr lang="en-US" sz="2400" dirty="0">
                <a:latin typeface="+mn-lt"/>
              </a:rPr>
              <a:t>   </a:t>
            </a:r>
            <a:r>
              <a:rPr lang="en-US" sz="2400" dirty="0">
                <a:latin typeface="+mn-lt"/>
                <a:hlinkClick r:id="rId3"/>
              </a:rPr>
              <a:t>https://www.nj.gov/education/grants/discretionary/</a:t>
            </a:r>
            <a:r>
              <a:rPr lang="en-US" sz="2400" dirty="0">
                <a:latin typeface="+mn-lt"/>
              </a:rPr>
              <a:t> </a:t>
            </a:r>
            <a:endParaRPr lang="en-US" dirty="0">
              <a:latin typeface="+mn-lt"/>
            </a:endParaRPr>
          </a:p>
          <a:p>
            <a:pPr>
              <a:lnSpc>
                <a:spcPct val="100000"/>
              </a:lnSpc>
            </a:pPr>
            <a:r>
              <a:rPr lang="en-US" sz="2400" dirty="0">
                <a:latin typeface="+mn-lt"/>
              </a:rPr>
              <a:t>Questions on application submission should be directed to the EWEG Help Desk at </a:t>
            </a:r>
            <a:r>
              <a:rPr lang="en-US" sz="2400" dirty="0">
                <a:latin typeface="+mn-lt"/>
                <a:hlinkClick r:id="rId4"/>
              </a:rPr>
              <a:t>eweghelp@doe.nj.gov</a:t>
            </a:r>
            <a:endParaRPr lang="en-US" sz="2400" dirty="0">
              <a:latin typeface="+mn-lt"/>
            </a:endParaRPr>
          </a:p>
          <a:p>
            <a:pPr marL="0" indent="0">
              <a:buNone/>
            </a:pPr>
            <a:endParaRPr lang="en-US" sz="2400" dirty="0">
              <a:latin typeface="+mn-lt"/>
            </a:endParaRPr>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3761968368"/>
      </p:ext>
    </p:extLst>
  </p:cSld>
  <p:clrMapOvr>
    <a:masterClrMapping/>
  </p:clrMapOvr>
  <mc:AlternateContent xmlns:mc="http://schemas.openxmlformats.org/markup-compatibility/2006" xmlns:p14="http://schemas.microsoft.com/office/powerpoint/2010/main">
    <mc:Choice Requires="p14">
      <p:transition spd="slow" p14:dur="2000" advTm="35548"/>
    </mc:Choice>
    <mc:Fallback xmlns="">
      <p:transition spd="slow" advTm="35548"/>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569015" y="1986934"/>
            <a:ext cx="8005969" cy="2884132"/>
          </a:xfrm>
          <a:solidFill>
            <a:schemeClr val="bg1">
              <a:lumMod val="95000"/>
            </a:schemeClr>
          </a:solidFill>
        </p:spPr>
        <p:txBody>
          <a:bodyPr>
            <a:normAutofit/>
          </a:bodyPr>
          <a:lstStyle/>
          <a:p>
            <a:pPr marL="264319" indent="-264319">
              <a:lnSpc>
                <a:spcPct val="80000"/>
              </a:lnSpc>
              <a:spcBef>
                <a:spcPct val="20000"/>
              </a:spcBef>
              <a:buClr>
                <a:schemeClr val="hlink"/>
              </a:buClr>
              <a:buSzPct val="60000"/>
              <a:defRPr/>
            </a:pPr>
            <a:endParaRPr lang="en-US" b="1" dirty="0">
              <a:cs typeface="Times New Roman" pitchFamily="18" charset="0"/>
            </a:endParaRPr>
          </a:p>
          <a:p>
            <a:pPr marL="264319" indent="-264319">
              <a:lnSpc>
                <a:spcPct val="80000"/>
              </a:lnSpc>
              <a:spcBef>
                <a:spcPct val="20000"/>
              </a:spcBef>
              <a:buClr>
                <a:schemeClr val="hlink"/>
              </a:buClr>
              <a:buSzPct val="60000"/>
              <a:defRPr/>
            </a:pPr>
            <a:r>
              <a:rPr lang="en-US" b="1" dirty="0">
                <a:cs typeface="Times New Roman" pitchFamily="18" charset="0"/>
              </a:rPr>
              <a:t>Peggy McDonald, Assistant Commissioner, Division of Student Services</a:t>
            </a:r>
          </a:p>
          <a:p>
            <a:pPr marL="264319" indent="-264319">
              <a:lnSpc>
                <a:spcPct val="80000"/>
              </a:lnSpc>
              <a:spcBef>
                <a:spcPts val="1200"/>
              </a:spcBef>
              <a:buClr>
                <a:schemeClr val="hlink"/>
              </a:buClr>
              <a:buSzPct val="60000"/>
              <a:defRPr/>
            </a:pPr>
            <a:r>
              <a:rPr lang="en-US" b="1" dirty="0">
                <a:cs typeface="Times New Roman" pitchFamily="18" charset="0"/>
              </a:rPr>
              <a:t>Leslie Franks McRae, Director of Supplemental Educational Programs</a:t>
            </a:r>
          </a:p>
          <a:p>
            <a:pPr marL="264319" indent="-264319">
              <a:lnSpc>
                <a:spcPct val="80000"/>
              </a:lnSpc>
              <a:spcBef>
                <a:spcPct val="20000"/>
              </a:spcBef>
              <a:buClr>
                <a:schemeClr val="hlink"/>
              </a:buClr>
              <a:buSzPct val="60000"/>
              <a:defRPr/>
            </a:pPr>
            <a:endParaRPr lang="en-US" b="1" dirty="0">
              <a:cs typeface="Times New Roman" pitchFamily="18" charset="0"/>
            </a:endParaRPr>
          </a:p>
          <a:p>
            <a:pPr marL="264319" indent="-264319">
              <a:lnSpc>
                <a:spcPct val="80000"/>
              </a:lnSpc>
              <a:spcBef>
                <a:spcPct val="20000"/>
              </a:spcBef>
              <a:buClr>
                <a:schemeClr val="hlink"/>
              </a:buClr>
              <a:buSzPct val="60000"/>
              <a:defRPr/>
            </a:pPr>
            <a:r>
              <a:rPr lang="en-US" b="1" dirty="0">
                <a:cs typeface="Times New Roman" pitchFamily="18" charset="0"/>
              </a:rPr>
              <a:t>McKinney-Vento &amp; Migrant Education Programs</a:t>
            </a:r>
          </a:p>
          <a:p>
            <a:pPr marL="264319" indent="-264319">
              <a:lnSpc>
                <a:spcPct val="80000"/>
              </a:lnSpc>
              <a:spcBef>
                <a:spcPct val="20000"/>
              </a:spcBef>
              <a:buClr>
                <a:schemeClr val="hlink"/>
              </a:buClr>
              <a:buSzPct val="60000"/>
              <a:defRPr/>
            </a:pPr>
            <a:r>
              <a:rPr lang="en-US" dirty="0">
                <a:cs typeface="Times New Roman" pitchFamily="18" charset="0"/>
              </a:rPr>
              <a:t>Pheobie Thomas, State Coordinator</a:t>
            </a:r>
          </a:p>
          <a:p>
            <a:pPr marL="264319" indent="-264319">
              <a:lnSpc>
                <a:spcPct val="80000"/>
              </a:lnSpc>
              <a:spcBef>
                <a:spcPct val="20000"/>
              </a:spcBef>
              <a:buClr>
                <a:schemeClr val="hlink"/>
              </a:buClr>
              <a:buSzPct val="60000"/>
              <a:defRPr/>
            </a:pPr>
            <a:endParaRPr lang="en-US" dirty="0">
              <a:cs typeface="Times New Roman" pitchFamily="18" charset="0"/>
            </a:endParaRPr>
          </a:p>
          <a:p>
            <a:pPr marL="264319" indent="-264319">
              <a:lnSpc>
                <a:spcPct val="80000"/>
              </a:lnSpc>
              <a:spcBef>
                <a:spcPct val="20000"/>
              </a:spcBef>
              <a:buClr>
                <a:schemeClr val="hlink"/>
              </a:buClr>
              <a:buSzPct val="60000"/>
              <a:defRPr/>
            </a:pPr>
            <a:r>
              <a:rPr lang="en-US" b="1" dirty="0">
                <a:cs typeface="Times New Roman" pitchFamily="18" charset="0"/>
              </a:rPr>
              <a:t>Email us @ </a:t>
            </a:r>
            <a:r>
              <a:rPr lang="en-US" b="1" dirty="0">
                <a:cs typeface="Times New Roman" pitchFamily="18" charset="0"/>
                <a:hlinkClick r:id="rId3"/>
              </a:rPr>
              <a:t>McKinney.Vento@doe.nj.gov</a:t>
            </a:r>
            <a:r>
              <a:rPr lang="en-US" b="1" dirty="0">
                <a:cs typeface="Times New Roman" pitchFamily="18" charset="0"/>
              </a:rPr>
              <a:t> </a:t>
            </a:r>
            <a:endParaRPr lang="en-US" dirty="0">
              <a:cs typeface="Times New Roman" pitchFamily="18" charset="0"/>
            </a:endParaRPr>
          </a:p>
          <a:p>
            <a:pPr marL="264319" indent="-264319">
              <a:lnSpc>
                <a:spcPct val="80000"/>
              </a:lnSpc>
              <a:spcBef>
                <a:spcPct val="20000"/>
              </a:spcBef>
              <a:buClr>
                <a:schemeClr val="hlink"/>
              </a:buClr>
              <a:buSzPct val="60000"/>
              <a:defRPr/>
            </a:pPr>
            <a:r>
              <a:rPr lang="en-US" b="1" dirty="0">
                <a:cs typeface="Times New Roman" pitchFamily="18" charset="0"/>
              </a:rPr>
              <a:t>Visit us @ </a:t>
            </a:r>
            <a:r>
              <a:rPr lang="en-US" b="1" dirty="0">
                <a:cs typeface="Times New Roman" pitchFamily="18" charset="0"/>
                <a:hlinkClick r:id="rId4"/>
              </a:rPr>
              <a:t>www.nj.gov/education/homeless/</a:t>
            </a:r>
            <a:r>
              <a:rPr lang="en-US" b="1" dirty="0">
                <a:cs typeface="Times New Roman" pitchFamily="18" charset="0"/>
              </a:rPr>
              <a:t> </a:t>
            </a:r>
            <a:endParaRPr lang="en-US" dirty="0">
              <a:cs typeface="Times New Roman" pitchFamily="18" charset="0"/>
            </a:endParaRPr>
          </a:p>
          <a:p>
            <a:pPr marL="264319" indent="-264319">
              <a:lnSpc>
                <a:spcPct val="80000"/>
              </a:lnSpc>
              <a:spcBef>
                <a:spcPct val="20000"/>
              </a:spcBef>
              <a:buClr>
                <a:schemeClr val="hlink"/>
              </a:buClr>
              <a:buSzPct val="60000"/>
              <a:defRPr/>
            </a:pPr>
            <a:r>
              <a:rPr lang="en-US" b="1" dirty="0">
                <a:cs typeface="Times New Roman" pitchFamily="18" charset="0"/>
              </a:rPr>
              <a:t>Call us @ </a:t>
            </a:r>
            <a:r>
              <a:rPr lang="en-US" dirty="0">
                <a:cs typeface="Times New Roman" pitchFamily="18" charset="0"/>
              </a:rPr>
              <a:t>(609) 376-3515</a:t>
            </a:r>
          </a:p>
          <a:p>
            <a:pPr marL="264319" indent="-264319">
              <a:lnSpc>
                <a:spcPct val="80000"/>
              </a:lnSpc>
              <a:spcBef>
                <a:spcPct val="20000"/>
              </a:spcBef>
              <a:buClr>
                <a:schemeClr val="hlink"/>
              </a:buClr>
              <a:buSzPct val="60000"/>
              <a:defRPr/>
            </a:pPr>
            <a:endParaRPr lang="en-US" dirty="0">
              <a:cs typeface="Times New Roman" pitchFamily="18" charset="0"/>
            </a:endParaRPr>
          </a:p>
          <a:p>
            <a:endParaRPr lang="en-US" dirty="0"/>
          </a:p>
        </p:txBody>
      </p:sp>
      <p:sp>
        <p:nvSpPr>
          <p:cNvPr id="3" name="Slide Number Placeholder 2"/>
          <p:cNvSpPr>
            <a:spLocks noGrp="1"/>
          </p:cNvSpPr>
          <p:nvPr>
            <p:ph type="sldNum" sz="quarter" idx="14"/>
          </p:nvPr>
        </p:nvSpPr>
        <p:spPr/>
        <p:txBody>
          <a:bodyPr/>
          <a:lstStyle/>
          <a:p>
            <a:pPr algn="r"/>
            <a:fld id="{CD5C70A5-9411-4B11-A0DB-D49D3D849901}" type="slidenum">
              <a:rPr lang="en-US" smtClean="0"/>
              <a:pPr algn="r"/>
              <a:t>47</a:t>
            </a:fld>
            <a:endParaRPr lang="en-US" dirty="0"/>
          </a:p>
        </p:txBody>
      </p:sp>
    </p:spTree>
    <p:extLst>
      <p:ext uri="{BB962C8B-B14F-4D97-AF65-F5344CB8AC3E}">
        <p14:creationId xmlns:p14="http://schemas.microsoft.com/office/powerpoint/2010/main" val="523297631"/>
      </p:ext>
    </p:extLst>
  </p:cSld>
  <p:clrMapOvr>
    <a:masterClrMapping/>
  </p:clrMapOvr>
  <mc:AlternateContent xmlns:mc="http://schemas.openxmlformats.org/markup-compatibility/2006" xmlns:p14="http://schemas.microsoft.com/office/powerpoint/2010/main">
    <mc:Choice Requires="p14">
      <p:transition spd="slow" p14:dur="2000" advTm="23692"/>
    </mc:Choice>
    <mc:Fallback xmlns="">
      <p:transition spd="slow" advTm="23692"/>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D2709-EA34-4574-AF42-1A9603D3B764}"/>
              </a:ext>
            </a:extLst>
          </p:cNvPr>
          <p:cNvSpPr>
            <a:spLocks noGrp="1"/>
          </p:cNvSpPr>
          <p:nvPr>
            <p:ph type="title"/>
          </p:nvPr>
        </p:nvSpPr>
        <p:spPr/>
        <p:txBody>
          <a:bodyPr>
            <a:normAutofit/>
          </a:bodyPr>
          <a:lstStyle/>
          <a:p>
            <a:r>
              <a:rPr lang="en-US" sz="4000" dirty="0">
                <a:latin typeface="+mj-lt"/>
              </a:rPr>
              <a:t>Description and Background</a:t>
            </a:r>
          </a:p>
        </p:txBody>
      </p:sp>
      <p:sp>
        <p:nvSpPr>
          <p:cNvPr id="3" name="Content Placeholder 2">
            <a:extLst>
              <a:ext uri="{FF2B5EF4-FFF2-40B4-BE49-F238E27FC236}">
                <a16:creationId xmlns:a16="http://schemas.microsoft.com/office/drawing/2014/main" id="{D9B290BB-7DEC-419A-95B9-70819A80AA3B}"/>
              </a:ext>
            </a:extLst>
          </p:cNvPr>
          <p:cNvSpPr>
            <a:spLocks noGrp="1"/>
          </p:cNvSpPr>
          <p:nvPr>
            <p:ph idx="1"/>
          </p:nvPr>
        </p:nvSpPr>
        <p:spPr/>
        <p:txBody>
          <a:bodyPr>
            <a:normAutofit lnSpcReduction="10000"/>
          </a:bodyPr>
          <a:lstStyle/>
          <a:p>
            <a:pPr>
              <a:lnSpc>
                <a:spcPct val="100000"/>
              </a:lnSpc>
            </a:pPr>
            <a:r>
              <a:rPr lang="en-US" dirty="0">
                <a:latin typeface="+mn-lt"/>
              </a:rPr>
              <a:t>The Stewart B. McKinney-Vento Homeless Assistance Act’s (McKinney-Vento) Education for Homeless Children and Youths program:</a:t>
            </a:r>
          </a:p>
          <a:p>
            <a:pPr lvl="1">
              <a:lnSpc>
                <a:spcPct val="100000"/>
              </a:lnSpc>
            </a:pPr>
            <a:r>
              <a:rPr lang="en-US" sz="2800" dirty="0">
                <a:latin typeface="+mn-lt"/>
              </a:rPr>
              <a:t>subtitle VII-B of the McKinney-Vento Homeless Assistance Act (per Title IX, Part A of the Elementary and Secondary Education Act (ESEA), as amended by the Every Student Succeeds Act (ESSA)); and</a:t>
            </a:r>
          </a:p>
          <a:p>
            <a:pPr lvl="1">
              <a:lnSpc>
                <a:spcPct val="100000"/>
              </a:lnSpc>
            </a:pPr>
            <a:r>
              <a:rPr lang="en-US" sz="2800" dirty="0">
                <a:latin typeface="+mn-lt"/>
              </a:rPr>
              <a:t>provides homeless students with protections and services. </a:t>
            </a:r>
          </a:p>
          <a:p>
            <a:pPr marL="0" indent="0">
              <a:lnSpc>
                <a:spcPct val="100000"/>
              </a:lnSpc>
              <a:buNone/>
            </a:pPr>
            <a:endParaRPr lang="en-US" dirty="0">
              <a:latin typeface="+mn-lt"/>
            </a:endParaRPr>
          </a:p>
          <a:p>
            <a:endParaRPr lang="en-US" dirty="0"/>
          </a:p>
        </p:txBody>
      </p:sp>
    </p:spTree>
    <p:extLst>
      <p:ext uri="{BB962C8B-B14F-4D97-AF65-F5344CB8AC3E}">
        <p14:creationId xmlns:p14="http://schemas.microsoft.com/office/powerpoint/2010/main" val="99211294"/>
      </p:ext>
    </p:extLst>
  </p:cSld>
  <p:clrMapOvr>
    <a:masterClrMapping/>
  </p:clrMapOvr>
  <mc:AlternateContent xmlns:mc="http://schemas.openxmlformats.org/markup-compatibility/2006" xmlns:p14="http://schemas.microsoft.com/office/powerpoint/2010/main">
    <mc:Choice Requires="p14">
      <p:transition spd="slow" p14:dur="2000" advTm="41303"/>
    </mc:Choice>
    <mc:Fallback xmlns="">
      <p:transition spd="slow" advTm="41303"/>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D2709-EA34-4574-AF42-1A9603D3B764}"/>
              </a:ext>
            </a:extLst>
          </p:cNvPr>
          <p:cNvSpPr>
            <a:spLocks noGrp="1"/>
          </p:cNvSpPr>
          <p:nvPr>
            <p:ph type="title"/>
          </p:nvPr>
        </p:nvSpPr>
        <p:spPr/>
        <p:txBody>
          <a:bodyPr>
            <a:normAutofit/>
          </a:bodyPr>
          <a:lstStyle/>
          <a:p>
            <a:r>
              <a:rPr lang="en-US" sz="4000" dirty="0">
                <a:latin typeface="+mj-lt"/>
              </a:rPr>
              <a:t>Description and Background</a:t>
            </a:r>
          </a:p>
        </p:txBody>
      </p:sp>
      <p:sp>
        <p:nvSpPr>
          <p:cNvPr id="3" name="Content Placeholder 2">
            <a:extLst>
              <a:ext uri="{FF2B5EF4-FFF2-40B4-BE49-F238E27FC236}">
                <a16:creationId xmlns:a16="http://schemas.microsoft.com/office/drawing/2014/main" id="{D9B290BB-7DEC-419A-95B9-70819A80AA3B}"/>
              </a:ext>
            </a:extLst>
          </p:cNvPr>
          <p:cNvSpPr>
            <a:spLocks noGrp="1"/>
          </p:cNvSpPr>
          <p:nvPr>
            <p:ph idx="1"/>
          </p:nvPr>
        </p:nvSpPr>
        <p:spPr/>
        <p:txBody>
          <a:bodyPr>
            <a:normAutofit/>
          </a:bodyPr>
          <a:lstStyle/>
          <a:p>
            <a:pPr>
              <a:lnSpc>
                <a:spcPct val="100000"/>
              </a:lnSpc>
            </a:pPr>
            <a:r>
              <a:rPr lang="en-US" dirty="0">
                <a:latin typeface="+mn-lt"/>
              </a:rPr>
              <a:t>The McKinney-Vento grant program establishes regional, partnership projects with the New Jersey Department of Education (NJDOE) that will: </a:t>
            </a:r>
          </a:p>
          <a:p>
            <a:pPr lvl="1">
              <a:lnSpc>
                <a:spcPct val="100000"/>
              </a:lnSpc>
            </a:pPr>
            <a:r>
              <a:rPr lang="en-US" sz="2800" dirty="0">
                <a:latin typeface="+mn-lt"/>
              </a:rPr>
              <a:t>provide regional leadership and technical assistance; and </a:t>
            </a:r>
          </a:p>
          <a:p>
            <a:pPr lvl="1">
              <a:lnSpc>
                <a:spcPct val="100000"/>
              </a:lnSpc>
            </a:pPr>
            <a:r>
              <a:rPr lang="en-US" sz="2800" dirty="0">
                <a:latin typeface="+mn-lt"/>
              </a:rPr>
              <a:t>coordinate and provide regional supplemental academic programs and support services to homeless children and youths attending schools.</a:t>
            </a:r>
          </a:p>
          <a:p>
            <a:endParaRPr lang="en-US" dirty="0"/>
          </a:p>
        </p:txBody>
      </p:sp>
    </p:spTree>
    <p:extLst>
      <p:ext uri="{BB962C8B-B14F-4D97-AF65-F5344CB8AC3E}">
        <p14:creationId xmlns:p14="http://schemas.microsoft.com/office/powerpoint/2010/main" val="999532479"/>
      </p:ext>
    </p:extLst>
  </p:cSld>
  <p:clrMapOvr>
    <a:masterClrMapping/>
  </p:clrMapOvr>
  <mc:AlternateContent xmlns:mc="http://schemas.openxmlformats.org/markup-compatibility/2006" xmlns:p14="http://schemas.microsoft.com/office/powerpoint/2010/main">
    <mc:Choice Requires="p14">
      <p:transition spd="slow" p14:dur="2000" advTm="24359"/>
    </mc:Choice>
    <mc:Fallback xmlns="">
      <p:transition spd="slow" advTm="2435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D2709-EA34-4574-AF42-1A9603D3B764}"/>
              </a:ext>
            </a:extLst>
          </p:cNvPr>
          <p:cNvSpPr>
            <a:spLocks noGrp="1"/>
          </p:cNvSpPr>
          <p:nvPr>
            <p:ph type="title"/>
          </p:nvPr>
        </p:nvSpPr>
        <p:spPr/>
        <p:txBody>
          <a:bodyPr>
            <a:normAutofit/>
          </a:bodyPr>
          <a:lstStyle/>
          <a:p>
            <a:r>
              <a:rPr lang="en-US" sz="4000" dirty="0">
                <a:latin typeface="+mj-lt"/>
              </a:rPr>
              <a:t>Description and Background</a:t>
            </a:r>
          </a:p>
        </p:txBody>
      </p:sp>
      <p:sp>
        <p:nvSpPr>
          <p:cNvPr id="3" name="Content Placeholder 2">
            <a:extLst>
              <a:ext uri="{FF2B5EF4-FFF2-40B4-BE49-F238E27FC236}">
                <a16:creationId xmlns:a16="http://schemas.microsoft.com/office/drawing/2014/main" id="{D9B290BB-7DEC-419A-95B9-70819A80AA3B}"/>
              </a:ext>
            </a:extLst>
          </p:cNvPr>
          <p:cNvSpPr>
            <a:spLocks noGrp="1"/>
          </p:cNvSpPr>
          <p:nvPr>
            <p:ph idx="1"/>
          </p:nvPr>
        </p:nvSpPr>
        <p:spPr/>
        <p:txBody>
          <a:bodyPr>
            <a:normAutofit/>
          </a:bodyPr>
          <a:lstStyle/>
          <a:p>
            <a:pPr>
              <a:lnSpc>
                <a:spcPct val="100000"/>
              </a:lnSpc>
            </a:pPr>
            <a:r>
              <a:rPr lang="en-US" dirty="0">
                <a:latin typeface="+mn-lt"/>
              </a:rPr>
              <a:t>The McKinney-Vento grant is a discretionary grant:</a:t>
            </a:r>
          </a:p>
          <a:p>
            <a:pPr lvl="1">
              <a:lnSpc>
                <a:spcPct val="100000"/>
              </a:lnSpc>
            </a:pPr>
            <a:r>
              <a:rPr lang="en-US" sz="2800" dirty="0">
                <a:latin typeface="+mn-lt"/>
              </a:rPr>
              <a:t>awarded to selected LEAs;</a:t>
            </a:r>
          </a:p>
          <a:p>
            <a:pPr lvl="1">
              <a:lnSpc>
                <a:spcPct val="100000"/>
              </a:lnSpc>
            </a:pPr>
            <a:r>
              <a:rPr lang="en-US" sz="2800" dirty="0">
                <a:latin typeface="+mn-lt"/>
              </a:rPr>
              <a:t>addresses specific, education initiatives;</a:t>
            </a:r>
          </a:p>
          <a:p>
            <a:pPr lvl="1">
              <a:lnSpc>
                <a:spcPct val="100000"/>
              </a:lnSpc>
            </a:pPr>
            <a:r>
              <a:rPr lang="en-US" sz="2800" dirty="0">
                <a:latin typeface="+mn-lt"/>
              </a:rPr>
              <a:t>utilizes New Jersey’s educational needs to develop program concepts; and</a:t>
            </a:r>
          </a:p>
          <a:p>
            <a:pPr lvl="1">
              <a:lnSpc>
                <a:spcPct val="100000"/>
              </a:lnSpc>
            </a:pPr>
            <a:r>
              <a:rPr lang="en-US" sz="2800" dirty="0">
                <a:latin typeface="+mn-lt"/>
              </a:rPr>
              <a:t>integrates state and federal regulations into guidelines</a:t>
            </a:r>
            <a:r>
              <a:rPr lang="en-US" dirty="0">
                <a:latin typeface="+mn-lt"/>
              </a:rPr>
              <a:t>.</a:t>
            </a:r>
          </a:p>
        </p:txBody>
      </p:sp>
    </p:spTree>
    <p:extLst>
      <p:ext uri="{BB962C8B-B14F-4D97-AF65-F5344CB8AC3E}">
        <p14:creationId xmlns:p14="http://schemas.microsoft.com/office/powerpoint/2010/main" val="3448428233"/>
      </p:ext>
    </p:extLst>
  </p:cSld>
  <p:clrMapOvr>
    <a:masterClrMapping/>
  </p:clrMapOvr>
  <mc:AlternateContent xmlns:mc="http://schemas.openxmlformats.org/markup-compatibility/2006" xmlns:p14="http://schemas.microsoft.com/office/powerpoint/2010/main">
    <mc:Choice Requires="p14">
      <p:transition spd="slow" p14:dur="2000" advTm="46780"/>
    </mc:Choice>
    <mc:Fallback xmlns="">
      <p:transition spd="slow" advTm="4678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AA337-46DD-4E1E-A3DE-3B7F695861F4}"/>
              </a:ext>
            </a:extLst>
          </p:cNvPr>
          <p:cNvSpPr>
            <a:spLocks noGrp="1"/>
          </p:cNvSpPr>
          <p:nvPr>
            <p:ph type="title"/>
          </p:nvPr>
        </p:nvSpPr>
        <p:spPr>
          <a:xfrm>
            <a:off x="628650" y="365125"/>
            <a:ext cx="7886700" cy="1325563"/>
          </a:xfrm>
        </p:spPr>
        <p:txBody>
          <a:bodyPr>
            <a:normAutofit/>
          </a:bodyPr>
          <a:lstStyle/>
          <a:p>
            <a:r>
              <a:rPr lang="en-US" sz="4000" dirty="0">
                <a:latin typeface="+mj-lt"/>
                <a:cs typeface="Calibri" panose="020F0502020204030204" pitchFamily="34" charset="0"/>
              </a:rPr>
              <a:t>Eligibility Requirements</a:t>
            </a:r>
          </a:p>
        </p:txBody>
      </p:sp>
      <p:graphicFrame>
        <p:nvGraphicFramePr>
          <p:cNvPr id="6" name="Content Placeholder 5">
            <a:extLst>
              <a:ext uri="{FF2B5EF4-FFF2-40B4-BE49-F238E27FC236}">
                <a16:creationId xmlns:a16="http://schemas.microsoft.com/office/drawing/2014/main" id="{0DAD131B-6EEB-4E76-8DC3-D7F9BCEA0944}"/>
              </a:ext>
            </a:extLst>
          </p:cNvPr>
          <p:cNvGraphicFramePr>
            <a:graphicFrameLocks noGrp="1"/>
          </p:cNvGraphicFramePr>
          <p:nvPr>
            <p:ph idx="1"/>
            <p:extLst>
              <p:ext uri="{D42A27DB-BD31-4B8C-83A1-F6EECF244321}">
                <p14:modId xmlns:p14="http://schemas.microsoft.com/office/powerpoint/2010/main" val="456119149"/>
              </p:ext>
            </p:extLst>
          </p:nvPr>
        </p:nvGraphicFramePr>
        <p:xfrm>
          <a:off x="628650" y="1690687"/>
          <a:ext cx="7886700" cy="42899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10507275"/>
      </p:ext>
    </p:extLst>
  </p:cSld>
  <p:clrMapOvr>
    <a:masterClrMapping/>
  </p:clrMapOvr>
  <mc:AlternateContent xmlns:mc="http://schemas.openxmlformats.org/markup-compatibility/2006" xmlns:p14="http://schemas.microsoft.com/office/powerpoint/2010/main">
    <mc:Choice Requires="p14">
      <p:transition spd="slow" p14:dur="2000" advTm="52587"/>
    </mc:Choice>
    <mc:Fallback xmlns="">
      <p:transition spd="slow" advTm="52587"/>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AA337-46DD-4E1E-A3DE-3B7F695861F4}"/>
              </a:ext>
            </a:extLst>
          </p:cNvPr>
          <p:cNvSpPr>
            <a:spLocks noGrp="1"/>
          </p:cNvSpPr>
          <p:nvPr>
            <p:ph type="title"/>
          </p:nvPr>
        </p:nvSpPr>
        <p:spPr/>
        <p:txBody>
          <a:bodyPr>
            <a:normAutofit/>
          </a:bodyPr>
          <a:lstStyle/>
          <a:p>
            <a:r>
              <a:rPr lang="en-US" sz="4000" dirty="0">
                <a:latin typeface="+mj-lt"/>
              </a:rPr>
              <a:t>Project Period</a:t>
            </a:r>
            <a:br>
              <a:rPr lang="en-US" dirty="0">
                <a:latin typeface="+mj-lt"/>
              </a:rPr>
            </a:br>
            <a:endParaRPr lang="en-US" sz="2200" i="1" dirty="0">
              <a:latin typeface="+mj-lt"/>
            </a:endParaRPr>
          </a:p>
        </p:txBody>
      </p:sp>
      <p:sp>
        <p:nvSpPr>
          <p:cNvPr id="4" name="Content Placeholder 3">
            <a:extLst>
              <a:ext uri="{FF2B5EF4-FFF2-40B4-BE49-F238E27FC236}">
                <a16:creationId xmlns:a16="http://schemas.microsoft.com/office/drawing/2014/main" id="{0D3A08BF-BE17-481B-8570-5E9E8639C7D0}"/>
              </a:ext>
            </a:extLst>
          </p:cNvPr>
          <p:cNvSpPr>
            <a:spLocks noGrp="1"/>
          </p:cNvSpPr>
          <p:nvPr>
            <p:ph idx="1"/>
          </p:nvPr>
        </p:nvSpPr>
        <p:spPr/>
        <p:txBody>
          <a:bodyPr>
            <a:normAutofit/>
          </a:bodyPr>
          <a:lstStyle/>
          <a:p>
            <a:pPr>
              <a:lnSpc>
                <a:spcPct val="100000"/>
              </a:lnSpc>
            </a:pPr>
            <a:r>
              <a:rPr lang="en-US" dirty="0">
                <a:latin typeface="+mn-lt"/>
              </a:rPr>
              <a:t>The McKinney-Vento Education for Homeless Children and Youths Program is a 3-year grant program.</a:t>
            </a:r>
          </a:p>
          <a:p>
            <a:pPr lvl="1">
              <a:lnSpc>
                <a:spcPct val="100000"/>
              </a:lnSpc>
            </a:pPr>
            <a:r>
              <a:rPr lang="en-US" sz="2800" dirty="0">
                <a:latin typeface="+mn-lt"/>
              </a:rPr>
              <a:t>Year 1:  January 1, 2021 – June 30, 2021</a:t>
            </a:r>
          </a:p>
          <a:p>
            <a:pPr lvl="1">
              <a:lnSpc>
                <a:spcPct val="100000"/>
              </a:lnSpc>
            </a:pPr>
            <a:r>
              <a:rPr lang="en-US" sz="2800" dirty="0">
                <a:latin typeface="+mn-lt"/>
              </a:rPr>
              <a:t>Per year, total grant award for Region I is approximately $149,626</a:t>
            </a:r>
          </a:p>
        </p:txBody>
      </p:sp>
    </p:spTree>
    <p:extLst>
      <p:ext uri="{BB962C8B-B14F-4D97-AF65-F5344CB8AC3E}">
        <p14:creationId xmlns:p14="http://schemas.microsoft.com/office/powerpoint/2010/main" val="3532038358"/>
      </p:ext>
    </p:extLst>
  </p:cSld>
  <p:clrMapOvr>
    <a:masterClrMapping/>
  </p:clrMapOvr>
  <mc:AlternateContent xmlns:mc="http://schemas.openxmlformats.org/markup-compatibility/2006" xmlns:p14="http://schemas.microsoft.com/office/powerpoint/2010/main">
    <mc:Choice Requires="p14">
      <p:transition spd="slow" p14:dur="2000" advTm="35522"/>
    </mc:Choice>
    <mc:Fallback xmlns="">
      <p:transition spd="slow" advTm="35522"/>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mv reissue december 2020</Template>
  <TotalTime>4</TotalTime>
  <Words>5224</Words>
  <Application>Microsoft Office PowerPoint</Application>
  <PresentationFormat>On-screen Show (4:3)</PresentationFormat>
  <Paragraphs>465</Paragraphs>
  <Slides>47</Slides>
  <Notes>42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6" baseType="lpstr">
      <vt:lpstr>Arial</vt:lpstr>
      <vt:lpstr>Bell MT</vt:lpstr>
      <vt:lpstr>Calibri</vt:lpstr>
      <vt:lpstr>Calibri   </vt:lpstr>
      <vt:lpstr>Calibri Light</vt:lpstr>
      <vt:lpstr>Symbol</vt:lpstr>
      <vt:lpstr>Times New Roman</vt:lpstr>
      <vt:lpstr>Office Theme</vt:lpstr>
      <vt:lpstr>Document</vt:lpstr>
      <vt:lpstr>New Jersey Department of Education</vt:lpstr>
      <vt:lpstr>Agenda</vt:lpstr>
      <vt:lpstr>Reminders</vt:lpstr>
      <vt:lpstr>Section 1: Grant Program Information </vt:lpstr>
      <vt:lpstr>Description and Background</vt:lpstr>
      <vt:lpstr>Description and Background</vt:lpstr>
      <vt:lpstr>Description and Background</vt:lpstr>
      <vt:lpstr>Eligibility Requirements</vt:lpstr>
      <vt:lpstr>Project Period </vt:lpstr>
      <vt:lpstr>Funding Awards</vt:lpstr>
      <vt:lpstr>Regional Funding Awards</vt:lpstr>
      <vt:lpstr>Reporting Requirements*</vt:lpstr>
      <vt:lpstr>Section 2:  Project Guidelines </vt:lpstr>
      <vt:lpstr>Project Design Considerations</vt:lpstr>
      <vt:lpstr>Project Requirements</vt:lpstr>
      <vt:lpstr>Project Requirements</vt:lpstr>
      <vt:lpstr>Partnership Requirements</vt:lpstr>
      <vt:lpstr>Applicant LEA Consultation</vt:lpstr>
      <vt:lpstr>Application Instructions</vt:lpstr>
      <vt:lpstr>Review of Applications</vt:lpstr>
      <vt:lpstr>Application Instructions</vt:lpstr>
      <vt:lpstr>Application Instructions</vt:lpstr>
      <vt:lpstr>Application Instructions</vt:lpstr>
      <vt:lpstr>Application Instructions</vt:lpstr>
      <vt:lpstr>Application Instructions</vt:lpstr>
      <vt:lpstr>Application Instructions</vt:lpstr>
      <vt:lpstr>Application Instructions</vt:lpstr>
      <vt:lpstr>Application Instructions</vt:lpstr>
      <vt:lpstr>Budget Design Considerations</vt:lpstr>
      <vt:lpstr>Constructing the Budget</vt:lpstr>
      <vt:lpstr>Constructing the Budget</vt:lpstr>
      <vt:lpstr> Section 3: Completing the Application  </vt:lpstr>
      <vt:lpstr>Application Submission</vt:lpstr>
      <vt:lpstr>EWEG – Completing the Application</vt:lpstr>
      <vt:lpstr>EWEG – Completing the Application</vt:lpstr>
      <vt:lpstr>EWEG – Completing the Application</vt:lpstr>
      <vt:lpstr>EWEG – Completing the Application</vt:lpstr>
      <vt:lpstr>EWEG – Completing the Application</vt:lpstr>
      <vt:lpstr>EWEG – Completing the Application</vt:lpstr>
      <vt:lpstr>EWEG – Completing the Application</vt:lpstr>
      <vt:lpstr>EWEG – Completing the Application</vt:lpstr>
      <vt:lpstr>EWEG – Completing the Application</vt:lpstr>
      <vt:lpstr>EWEG – TIPS </vt:lpstr>
      <vt:lpstr>EWEG – TIPS</vt:lpstr>
      <vt:lpstr>EWEG – TIPS</vt:lpstr>
      <vt:lpstr>After this webinar: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Jersey Department of Education</dc:title>
  <dc:creator>Thomas, Pheobie</dc:creator>
  <cp:lastModifiedBy>Thomas, Pheobie</cp:lastModifiedBy>
  <cp:revision>1</cp:revision>
  <cp:lastPrinted>2019-12-10T12:25:52Z</cp:lastPrinted>
  <dcterms:created xsi:type="dcterms:W3CDTF">2020-12-16T14:54:36Z</dcterms:created>
  <dcterms:modified xsi:type="dcterms:W3CDTF">2020-12-16T14:59:36Z</dcterms:modified>
</cp:coreProperties>
</file>